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2" r:id="rId5"/>
  </p:sldMasterIdLst>
  <p:notesMasterIdLst>
    <p:notesMasterId r:id="rId29"/>
  </p:notesMasterIdLst>
  <p:sldIdLst>
    <p:sldId id="258" r:id="rId6"/>
    <p:sldId id="259" r:id="rId7"/>
    <p:sldId id="260" r:id="rId8"/>
    <p:sldId id="261" r:id="rId9"/>
    <p:sldId id="262" r:id="rId10"/>
    <p:sldId id="274" r:id="rId11"/>
    <p:sldId id="264" r:id="rId12"/>
    <p:sldId id="266" r:id="rId13"/>
    <p:sldId id="268" r:id="rId14"/>
    <p:sldId id="275" r:id="rId15"/>
    <p:sldId id="270" r:id="rId16"/>
    <p:sldId id="276" r:id="rId17"/>
    <p:sldId id="277" r:id="rId18"/>
    <p:sldId id="279" r:id="rId19"/>
    <p:sldId id="281" r:id="rId20"/>
    <p:sldId id="283" r:id="rId21"/>
    <p:sldId id="285" r:id="rId22"/>
    <p:sldId id="287" r:id="rId23"/>
    <p:sldId id="293" r:id="rId24"/>
    <p:sldId id="289" r:id="rId25"/>
    <p:sldId id="291" r:id="rId26"/>
    <p:sldId id="295"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529" autoAdjust="0"/>
  </p:normalViewPr>
  <p:slideViewPr>
    <p:cSldViewPr snapToGrid="0">
      <p:cViewPr varScale="1">
        <p:scale>
          <a:sx n="100" d="100"/>
          <a:sy n="100" d="100"/>
        </p:scale>
        <p:origin x="9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Gorai" userId="065d90c1-7bec-4d93-9653-4d7ac4f94261" providerId="ADAL" clId="{956F7481-00CE-4809-885C-CAF2B0215E0D}"/>
    <pc:docChg chg="undo custSel modSld">
      <pc:chgData name="Jared Gorai" userId="065d90c1-7bec-4d93-9653-4d7ac4f94261" providerId="ADAL" clId="{956F7481-00CE-4809-885C-CAF2B0215E0D}" dt="2025-01-09T16:38:43.054" v="51" actId="20577"/>
      <pc:docMkLst>
        <pc:docMk/>
      </pc:docMkLst>
      <pc:sldChg chg="modSp mod">
        <pc:chgData name="Jared Gorai" userId="065d90c1-7bec-4d93-9653-4d7ac4f94261" providerId="ADAL" clId="{956F7481-00CE-4809-885C-CAF2B0215E0D}" dt="2025-01-09T16:36:55.392" v="1" actId="6549"/>
        <pc:sldMkLst>
          <pc:docMk/>
          <pc:sldMk cId="3487800012" sldId="262"/>
        </pc:sldMkLst>
        <pc:spChg chg="mod">
          <ac:chgData name="Jared Gorai" userId="065d90c1-7bec-4d93-9653-4d7ac4f94261" providerId="ADAL" clId="{956F7481-00CE-4809-885C-CAF2B0215E0D}" dt="2025-01-09T16:36:55.392" v="1" actId="6549"/>
          <ac:spMkLst>
            <pc:docMk/>
            <pc:sldMk cId="3487800012" sldId="262"/>
            <ac:spMk id="6" creationId="{66768371-4400-A811-8B78-804062987312}"/>
          </ac:spMkLst>
        </pc:spChg>
      </pc:sldChg>
      <pc:sldChg chg="modSp mod">
        <pc:chgData name="Jared Gorai" userId="065d90c1-7bec-4d93-9653-4d7ac4f94261" providerId="ADAL" clId="{956F7481-00CE-4809-885C-CAF2B0215E0D}" dt="2025-01-09T16:38:43.054" v="51" actId="20577"/>
        <pc:sldMkLst>
          <pc:docMk/>
          <pc:sldMk cId="1608393497" sldId="287"/>
        </pc:sldMkLst>
        <pc:spChg chg="mod">
          <ac:chgData name="Jared Gorai" userId="065d90c1-7bec-4d93-9653-4d7ac4f94261" providerId="ADAL" clId="{956F7481-00CE-4809-885C-CAF2B0215E0D}" dt="2025-01-09T16:38:43.054" v="51" actId="20577"/>
          <ac:spMkLst>
            <pc:docMk/>
            <pc:sldMk cId="1608393497" sldId="287"/>
            <ac:spMk id="6" creationId="{39E02D54-1761-D301-BD41-BFF94F7CB7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D5EDB-ED5A-4151-9182-C7C7DE612819}" type="datetimeFigureOut">
              <a:rPr lang="en-CA" smtClean="0"/>
              <a:t>2025-01-30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4F6FF-196A-4C5C-BB8F-B788D4F66727}" type="slidenum">
              <a:rPr lang="en-CA" smtClean="0"/>
              <a:t>‹#›</a:t>
            </a:fld>
            <a:endParaRPr lang="en-CA"/>
          </a:p>
        </p:txBody>
      </p:sp>
    </p:spTree>
    <p:extLst>
      <p:ext uri="{BB962C8B-B14F-4D97-AF65-F5344CB8AC3E}">
        <p14:creationId xmlns:p14="http://schemas.microsoft.com/office/powerpoint/2010/main" val="251577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logic: the more engagement you get on your post, in a shorter period, the more visibility your post will generate, based on LinkedIn’s algorithm. </a:t>
            </a:r>
          </a:p>
        </p:txBody>
      </p:sp>
      <p:sp>
        <p:nvSpPr>
          <p:cNvPr id="4" name="Slide Number Placeholder 3"/>
          <p:cNvSpPr>
            <a:spLocks noGrp="1"/>
          </p:cNvSpPr>
          <p:nvPr>
            <p:ph type="sldNum" sz="quarter" idx="5"/>
          </p:nvPr>
        </p:nvSpPr>
        <p:spPr/>
        <p:txBody>
          <a:bodyPr/>
          <a:lstStyle/>
          <a:p>
            <a:fld id="{7374F6FF-196A-4C5C-BB8F-B788D4F66727}" type="slidenum">
              <a:rPr lang="en-CA" smtClean="0"/>
              <a:t>7</a:t>
            </a:fld>
            <a:endParaRPr lang="en-CA"/>
          </a:p>
        </p:txBody>
      </p:sp>
    </p:spTree>
    <p:extLst>
      <p:ext uri="{BB962C8B-B14F-4D97-AF65-F5344CB8AC3E}">
        <p14:creationId xmlns:p14="http://schemas.microsoft.com/office/powerpoint/2010/main" val="398349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62FE-D9BA-A41F-B40E-7CC2CB4D7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5E4A4-DA04-0EC4-7915-3486912DB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D9E4C-A3EA-B47F-0A39-7BEDD0C2207B}"/>
              </a:ext>
            </a:extLst>
          </p:cNvPr>
          <p:cNvSpPr>
            <a:spLocks noGrp="1"/>
          </p:cNvSpPr>
          <p:nvPr>
            <p:ph type="body" idx="1"/>
          </p:nvPr>
        </p:nvSpPr>
        <p:spPr/>
        <p:txBody>
          <a:bodyPr/>
          <a:lstStyle/>
          <a:p>
            <a:r>
              <a:rPr lang="en-CA" dirty="0"/>
              <a:t>The logic: you don’t need to always fret over what your members are looking for or would like to know more of. Ask them directly on a post through polls. </a:t>
            </a:r>
          </a:p>
          <a:p>
            <a:r>
              <a:rPr lang="en-CA" dirty="0"/>
              <a:t>Give back and spice your social media account up by running quizzes and little giveaways. Fun and light hearted stuff like this can be applied to other social media platforms too such as Instagram &amp; Facebook. </a:t>
            </a:r>
          </a:p>
        </p:txBody>
      </p:sp>
      <p:sp>
        <p:nvSpPr>
          <p:cNvPr id="4" name="Slide Number Placeholder 3">
            <a:extLst>
              <a:ext uri="{FF2B5EF4-FFF2-40B4-BE49-F238E27FC236}">
                <a16:creationId xmlns:a16="http://schemas.microsoft.com/office/drawing/2014/main" id="{DA81DE47-9166-7F4A-E65C-7676814AA203}"/>
              </a:ext>
            </a:extLst>
          </p:cNvPr>
          <p:cNvSpPr>
            <a:spLocks noGrp="1"/>
          </p:cNvSpPr>
          <p:nvPr>
            <p:ph type="sldNum" sz="quarter" idx="5"/>
          </p:nvPr>
        </p:nvSpPr>
        <p:spPr/>
        <p:txBody>
          <a:bodyPr/>
          <a:lstStyle/>
          <a:p>
            <a:fld id="{7374F6FF-196A-4C5C-BB8F-B788D4F66727}" type="slidenum">
              <a:rPr lang="en-CA" smtClean="0"/>
              <a:t>8</a:t>
            </a:fld>
            <a:endParaRPr lang="en-CA"/>
          </a:p>
        </p:txBody>
      </p:sp>
    </p:spTree>
    <p:extLst>
      <p:ext uri="{BB962C8B-B14F-4D97-AF65-F5344CB8AC3E}">
        <p14:creationId xmlns:p14="http://schemas.microsoft.com/office/powerpoint/2010/main" val="313937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F27AA-0D1F-DD05-3C79-680FDD021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86519-C52B-F63D-F839-4AF86A898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5CDADE-43C6-7E15-D0EA-7AAABBEE08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logic: </a:t>
            </a:r>
            <a:r>
              <a:rPr lang="en-US" b="1" i="0" dirty="0">
                <a:solidFill>
                  <a:srgbClr val="242424"/>
                </a:solidFill>
                <a:effectLst/>
                <a:latin typeface="Segoe UI" panose="020B0502040204020203" pitchFamily="34" charset="0"/>
              </a:rPr>
              <a:t>We are a community of business analysis professionals, just like you, who apply business analysis in our daily roles. We look to each other to elevate the profession to the next level. So it only makes sense for us to support one another by sharing success stories and learning together.</a:t>
            </a:r>
            <a:endParaRPr lang="en-CA" dirty="0"/>
          </a:p>
        </p:txBody>
      </p:sp>
      <p:sp>
        <p:nvSpPr>
          <p:cNvPr id="4" name="Slide Number Placeholder 3">
            <a:extLst>
              <a:ext uri="{FF2B5EF4-FFF2-40B4-BE49-F238E27FC236}">
                <a16:creationId xmlns:a16="http://schemas.microsoft.com/office/drawing/2014/main" id="{B1BF5E8C-084F-3CE0-A550-E18ED283A960}"/>
              </a:ext>
            </a:extLst>
          </p:cNvPr>
          <p:cNvSpPr>
            <a:spLocks noGrp="1"/>
          </p:cNvSpPr>
          <p:nvPr>
            <p:ph type="sldNum" sz="quarter" idx="5"/>
          </p:nvPr>
        </p:nvSpPr>
        <p:spPr/>
        <p:txBody>
          <a:bodyPr/>
          <a:lstStyle/>
          <a:p>
            <a:fld id="{7374F6FF-196A-4C5C-BB8F-B788D4F66727}" type="slidenum">
              <a:rPr lang="en-CA" smtClean="0"/>
              <a:t>9</a:t>
            </a:fld>
            <a:endParaRPr lang="en-CA"/>
          </a:p>
        </p:txBody>
      </p:sp>
    </p:spTree>
    <p:extLst>
      <p:ext uri="{BB962C8B-B14F-4D97-AF65-F5344CB8AC3E}">
        <p14:creationId xmlns:p14="http://schemas.microsoft.com/office/powerpoint/2010/main" val="389311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logic: Tagging, using hashtags and location tags can all help to boost the visibility of our social media posts, but there are some do’s and don’ts  around it. </a:t>
            </a:r>
          </a:p>
          <a:p>
            <a:endParaRPr lang="en-CA" dirty="0"/>
          </a:p>
        </p:txBody>
      </p:sp>
      <p:sp>
        <p:nvSpPr>
          <p:cNvPr id="4" name="Slide Number Placeholder 3"/>
          <p:cNvSpPr>
            <a:spLocks noGrp="1"/>
          </p:cNvSpPr>
          <p:nvPr>
            <p:ph type="sldNum" sz="quarter" idx="5"/>
          </p:nvPr>
        </p:nvSpPr>
        <p:spPr/>
        <p:txBody>
          <a:bodyPr/>
          <a:lstStyle/>
          <a:p>
            <a:fld id="{7374F6FF-196A-4C5C-BB8F-B788D4F66727}" type="slidenum">
              <a:rPr lang="en-CA" smtClean="0"/>
              <a:t>11</a:t>
            </a:fld>
            <a:endParaRPr lang="en-CA"/>
          </a:p>
        </p:txBody>
      </p:sp>
    </p:spTree>
    <p:extLst>
      <p:ext uri="{BB962C8B-B14F-4D97-AF65-F5344CB8AC3E}">
        <p14:creationId xmlns:p14="http://schemas.microsoft.com/office/powerpoint/2010/main" val="374145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logic: Often, many refrain from posting on social media because they “don’t know what to talk about”. Having content pillars will solve this issue and help you plan out your content better throughout the week/month. </a:t>
            </a:r>
          </a:p>
        </p:txBody>
      </p:sp>
      <p:sp>
        <p:nvSpPr>
          <p:cNvPr id="4" name="Slide Number Placeholder 3"/>
          <p:cNvSpPr>
            <a:spLocks noGrp="1"/>
          </p:cNvSpPr>
          <p:nvPr>
            <p:ph type="sldNum" sz="quarter" idx="5"/>
          </p:nvPr>
        </p:nvSpPr>
        <p:spPr/>
        <p:txBody>
          <a:bodyPr/>
          <a:lstStyle/>
          <a:p>
            <a:fld id="{7374F6FF-196A-4C5C-BB8F-B788D4F66727}" type="slidenum">
              <a:rPr lang="en-CA" smtClean="0"/>
              <a:t>12</a:t>
            </a:fld>
            <a:endParaRPr lang="en-CA"/>
          </a:p>
        </p:txBody>
      </p:sp>
    </p:spTree>
    <p:extLst>
      <p:ext uri="{BB962C8B-B14F-4D97-AF65-F5344CB8AC3E}">
        <p14:creationId xmlns:p14="http://schemas.microsoft.com/office/powerpoint/2010/main" val="4258193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www.iiba.org/" TargetMode="External"/><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3.jpeg"/><Relationship Id="rId4" Type="http://schemas.openxmlformats.org/officeDocument/2006/relationships/image" Target="../media/image1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www.iiba.org/" TargetMode="External"/><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8500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_Textbox_White Background Trans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1120676"/>
            <a:ext cx="9619488" cy="586314"/>
          </a:xfrm>
          <a:blipFill dpi="0" rotWithShape="1">
            <a:blip r:embed="rId2">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tx2">
                    <a:lumMod val="75000"/>
                  </a:schemeClr>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F268114A-1342-4785-A54D-E68E23410E71}"/>
              </a:ext>
            </a:extLst>
          </p:cNvPr>
          <p:cNvSpPr>
            <a:spLocks noGrp="1"/>
          </p:cNvSpPr>
          <p:nvPr>
            <p:ph sz="quarter" idx="10"/>
          </p:nvPr>
        </p:nvSpPr>
        <p:spPr>
          <a:xfrm>
            <a:off x="1286069" y="1807029"/>
            <a:ext cx="9619861" cy="43323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84B4A6C7-F73A-BD98-665E-C3EF3E29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1565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lineText_White Background Transition">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hasCustomPrompt="1"/>
          </p:nvPr>
        </p:nvSpPr>
        <p:spPr>
          <a:xfrm>
            <a:off x="1286069" y="1120676"/>
            <a:ext cx="9619861" cy="2616101"/>
          </a:xfrm>
          <a:prstGeom prst="rect">
            <a:avLst/>
          </a:prstGeom>
          <a:blipFill>
            <a:blip r:embed="rId2"/>
            <a:stretch>
              <a:fillRect/>
            </a:stretch>
          </a:blipFill>
        </p:spPr>
        <p:txBody>
          <a:bodyPr lIns="274320">
            <a:spAutoFit/>
          </a:bodyPr>
          <a:lstStyle>
            <a:lvl1pPr marL="0" indent="0">
              <a:buFont typeface="Arial" panose="020B0604020202020204" pitchFamily="34" charset="0"/>
              <a:buNone/>
              <a:defRPr sz="3600">
                <a:solidFill>
                  <a:schemeClr val="tx2">
                    <a:lumMod val="75000"/>
                  </a:schemeClr>
                </a:solidFill>
                <a:latin typeface="+mj-lt"/>
              </a:defRPr>
            </a:lvl1pPr>
            <a:lvl2pPr marL="914400" indent="-457200">
              <a:buFont typeface="Arial" panose="020B0604020202020204" pitchFamily="34" charset="0"/>
              <a:buChar char="•"/>
              <a:defRPr sz="3200">
                <a:solidFill>
                  <a:schemeClr val="tx2">
                    <a:lumMod val="75000"/>
                  </a:schemeClr>
                </a:solidFill>
                <a:latin typeface="+mj-lt"/>
              </a:defRPr>
            </a:lvl2pPr>
            <a:lvl3pPr marL="1371600" indent="-457200">
              <a:buFont typeface="Arial" panose="020B0604020202020204" pitchFamily="34" charset="0"/>
              <a:buChar char="•"/>
              <a:defRPr sz="2800">
                <a:solidFill>
                  <a:schemeClr val="tx2">
                    <a:lumMod val="75000"/>
                  </a:schemeClr>
                </a:solidFill>
                <a:latin typeface="+mj-lt"/>
              </a:defRPr>
            </a:lvl3pPr>
            <a:lvl4pPr marL="1714500" indent="-342900">
              <a:buFont typeface="Arial" panose="020B0604020202020204" pitchFamily="34" charset="0"/>
              <a:buChar char="•"/>
              <a:defRPr sz="2400">
                <a:solidFill>
                  <a:schemeClr val="tx2">
                    <a:lumMod val="75000"/>
                  </a:schemeClr>
                </a:solidFill>
                <a:latin typeface="+mj-lt"/>
              </a:defRPr>
            </a:lvl4pPr>
            <a:lvl5pPr marL="2171700" indent="-342900">
              <a:buFont typeface="Arial" panose="020B0604020202020204" pitchFamily="34" charset="0"/>
              <a:buChar char="•"/>
              <a:defRPr sz="2400">
                <a:solidFill>
                  <a:schemeClr val="tx2">
                    <a:lumMod val="75000"/>
                  </a:schemeClr>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7DA55DF2-69DB-32D1-5B79-F693EE1D7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3126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lf Page Transition- Dk T Accent">
    <p:bg>
      <p:bgPr>
        <a:solidFill>
          <a:schemeClr val="bg1"/>
        </a:solidFill>
        <a:effectLst/>
      </p:bgPr>
    </p:bg>
    <p:spTree>
      <p:nvGrpSpPr>
        <p:cNvPr id="1" name="Shape 26"/>
        <p:cNvGrpSpPr/>
        <p:nvPr/>
      </p:nvGrpSpPr>
      <p:grpSpPr>
        <a:xfrm>
          <a:off x="0" y="0"/>
          <a:ext cx="0" cy="0"/>
          <a:chOff x="0" y="0"/>
          <a:chExt cx="0" cy="0"/>
        </a:xfrm>
      </p:grpSpPr>
      <p:pic>
        <p:nvPicPr>
          <p:cNvPr id="18" name="Picture 17" descr="A blue screen with a black background&#10;&#10;Description automatically generated with medium confidence">
            <a:extLst>
              <a:ext uri="{FF2B5EF4-FFF2-40B4-BE49-F238E27FC236}">
                <a16:creationId xmlns:a16="http://schemas.microsoft.com/office/drawing/2014/main" id="{21D1ECCA-D89F-FCF7-4A62-7317A1FB9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13" name="Shape 11">
            <a:extLst>
              <a:ext uri="{FF2B5EF4-FFF2-40B4-BE49-F238E27FC236}">
                <a16:creationId xmlns:a16="http://schemas.microsoft.com/office/drawing/2014/main" id="{4870DD96-6CFD-FC96-A87B-CE02A2BD083C}"/>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4" name="Content Placeholder 2">
            <a:extLst>
              <a:ext uri="{FF2B5EF4-FFF2-40B4-BE49-F238E27FC236}">
                <a16:creationId xmlns:a16="http://schemas.microsoft.com/office/drawing/2014/main" id="{3BA5AA10-53E6-D88A-F65B-69DB9B64E89D}"/>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B0A029AB-172D-921C-D068-199CA521B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7096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lf Page Transition- O Accent">
    <p:bg>
      <p:bgPr>
        <a:solidFill>
          <a:schemeClr val="bg1"/>
        </a:solidFill>
        <a:effectLst/>
      </p:bgPr>
    </p:bg>
    <p:spTree>
      <p:nvGrpSpPr>
        <p:cNvPr id="1" name="Shape 26"/>
        <p:cNvGrpSpPr/>
        <p:nvPr/>
      </p:nvGrpSpPr>
      <p:grpSpPr>
        <a:xfrm>
          <a:off x="0" y="0"/>
          <a:ext cx="0" cy="0"/>
          <a:chOff x="0" y="0"/>
          <a:chExt cx="0" cy="0"/>
        </a:xfrm>
      </p:grpSpPr>
      <p:pic>
        <p:nvPicPr>
          <p:cNvPr id="16" name="Picture 15" descr="A close up of a yellow background&#10;&#10;Description automatically generated">
            <a:extLst>
              <a:ext uri="{FF2B5EF4-FFF2-40B4-BE49-F238E27FC236}">
                <a16:creationId xmlns:a16="http://schemas.microsoft.com/office/drawing/2014/main" id="{EBD0CFA7-D41B-6392-11AD-64767C9A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ACA3FC0F-71F2-F228-D02D-E30FBAF8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9706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2728228" y="3694904"/>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1816378"/>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4797008"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4797008"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1D782B19-A813-F5C3-533A-8208CF6C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68260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iagram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Picture 5">
            <a:extLst>
              <a:ext uri="{FF2B5EF4-FFF2-40B4-BE49-F238E27FC236}">
                <a16:creationId xmlns:a16="http://schemas.microsoft.com/office/drawing/2014/main" id="{935B0034-29F4-647F-ACD5-759ECC6E6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11" name="Picture 10">
            <a:extLst>
              <a:ext uri="{FF2B5EF4-FFF2-40B4-BE49-F238E27FC236}">
                <a16:creationId xmlns:a16="http://schemas.microsoft.com/office/drawing/2014/main" id="{C1B61270-CC99-EC53-87FA-002566C3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2" name="Graphic 1">
            <a:extLst>
              <a:ext uri="{FF2B5EF4-FFF2-40B4-BE49-F238E27FC236}">
                <a16:creationId xmlns:a16="http://schemas.microsoft.com/office/drawing/2014/main" id="{0D2D4D93-C1E6-ED8D-345F-765D8E9E5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4" name="TextBox 3">
            <a:extLst>
              <a:ext uri="{FF2B5EF4-FFF2-40B4-BE49-F238E27FC236}">
                <a16:creationId xmlns:a16="http://schemas.microsoft.com/office/drawing/2014/main" id="{3588AF0D-15DA-C751-9A49-905857A363E3}"/>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307145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gram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86DB4B26-E1B8-424B-9C7D-FDAFD23B79C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5EC65A05-6E14-295F-AF00-0DA6B371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6" name="Picture 5">
            <a:extLst>
              <a:ext uri="{FF2B5EF4-FFF2-40B4-BE49-F238E27FC236}">
                <a16:creationId xmlns:a16="http://schemas.microsoft.com/office/drawing/2014/main" id="{29DEE60D-0F09-61D2-E764-FC80C1E9F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3" name="Graphic 2">
            <a:extLst>
              <a:ext uri="{FF2B5EF4-FFF2-40B4-BE49-F238E27FC236}">
                <a16:creationId xmlns:a16="http://schemas.microsoft.com/office/drawing/2014/main" id="{09646D42-28DC-65A8-F9CC-585483465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5" name="TextBox 4">
            <a:extLst>
              <a:ext uri="{FF2B5EF4-FFF2-40B4-BE49-F238E27FC236}">
                <a16:creationId xmlns:a16="http://schemas.microsoft.com/office/drawing/2014/main" id="{E49911DD-6A36-C732-E7D7-7CBED7FA6327}"/>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2395846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738A6F2-034C-75EA-5130-C8BDAE34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503959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62678C5-1EC7-B872-5ACE-E550241FC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6924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5" name="Picture 4">
            <a:extLst>
              <a:ext uri="{FF2B5EF4-FFF2-40B4-BE49-F238E27FC236}">
                <a16:creationId xmlns:a16="http://schemas.microsoft.com/office/drawing/2014/main" id="{9CA369E0-25D4-85E5-4026-CF219CF5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2" name="Picture 1">
            <a:extLst>
              <a:ext uri="{FF2B5EF4-FFF2-40B4-BE49-F238E27FC236}">
                <a16:creationId xmlns:a16="http://schemas.microsoft.com/office/drawing/2014/main" id="{7CAC5616-2593-0F3E-563E-82A863173532}"/>
              </a:ext>
            </a:extLst>
          </p:cNvPr>
          <p:cNvPicPr>
            <a:picLocks noChangeAspect="1"/>
          </p:cNvPicPr>
          <p:nvPr/>
        </p:nvPicPr>
        <p:blipFill>
          <a:blip r:embed="rId4"/>
          <a:stretch>
            <a:fillRect/>
          </a:stretch>
        </p:blipFill>
        <p:spPr>
          <a:xfrm>
            <a:off x="0" y="6223000"/>
            <a:ext cx="12192000" cy="635000"/>
          </a:xfrm>
          <a:prstGeom prst="rect">
            <a:avLst/>
          </a:prstGeom>
        </p:spPr>
      </p:pic>
    </p:spTree>
    <p:extLst>
      <p:ext uri="{BB962C8B-B14F-4D97-AF65-F5344CB8AC3E}">
        <p14:creationId xmlns:p14="http://schemas.microsoft.com/office/powerpoint/2010/main" val="323098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5" name="Graphic 4">
            <a:extLst>
              <a:ext uri="{FF2B5EF4-FFF2-40B4-BE49-F238E27FC236}">
                <a16:creationId xmlns:a16="http://schemas.microsoft.com/office/drawing/2014/main" id="{EF09EF71-A74E-1FE2-7105-CA67E8E33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486" y="324405"/>
            <a:ext cx="5695823" cy="1800116"/>
          </a:xfrm>
          <a:prstGeom prst="rect">
            <a:avLst/>
          </a:prstGeom>
        </p:spPr>
      </p:pic>
    </p:spTree>
    <p:extLst>
      <p:ext uri="{BB962C8B-B14F-4D97-AF65-F5344CB8AC3E}">
        <p14:creationId xmlns:p14="http://schemas.microsoft.com/office/powerpoint/2010/main" val="1844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17A593D5-D3A9-1B7C-ED9B-07CFD0EF6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36575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Page Title Accent- O Accent">
    <p:bg>
      <p:bgPr>
        <a:solidFill>
          <a:schemeClr val="bg1"/>
        </a:solidFill>
        <a:effectLst/>
      </p:bgPr>
    </p:bg>
    <p:spTree>
      <p:nvGrpSpPr>
        <p:cNvPr id="1" name="Shape 26"/>
        <p:cNvGrpSpPr/>
        <p:nvPr/>
      </p:nvGrpSpPr>
      <p:grpSpPr>
        <a:xfrm>
          <a:off x="0" y="0"/>
          <a:ext cx="0" cy="0"/>
          <a:chOff x="0" y="0"/>
          <a:chExt cx="0" cy="0"/>
        </a:xfrm>
      </p:grpSpPr>
      <p:pic>
        <p:nvPicPr>
          <p:cNvPr id="6" name="Picture 5" descr="A orange background with dots&#10;&#10;Description automatically generated">
            <a:extLst>
              <a:ext uri="{FF2B5EF4-FFF2-40B4-BE49-F238E27FC236}">
                <a16:creationId xmlns:a16="http://schemas.microsoft.com/office/drawing/2014/main" id="{7D468C58-97A0-F29E-ABF9-95B5B49B1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pic>
        <p:nvPicPr>
          <p:cNvPr id="2" name="Picture 1">
            <a:extLst>
              <a:ext uri="{FF2B5EF4-FFF2-40B4-BE49-F238E27FC236}">
                <a16:creationId xmlns:a16="http://schemas.microsoft.com/office/drawing/2014/main" id="{60CD2718-EB1C-F77A-D868-C134F2606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
        <p:nvSpPr>
          <p:cNvPr id="3" name="Shape 11">
            <a:extLst>
              <a:ext uri="{FF2B5EF4-FFF2-40B4-BE49-F238E27FC236}">
                <a16:creationId xmlns:a16="http://schemas.microsoft.com/office/drawing/2014/main" id="{162BFD4A-AD09-B8DA-7940-91C85B8F03B1}"/>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4" name="Content Placeholder 2">
            <a:extLst>
              <a:ext uri="{FF2B5EF4-FFF2-40B4-BE49-F238E27FC236}">
                <a16:creationId xmlns:a16="http://schemas.microsoft.com/office/drawing/2014/main" id="{C84625BC-8B9B-3BAA-F012-B85F6E788EDB}"/>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89084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Page Title Accent- DkT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screen with white dots&#10;&#10;Description automatically generated">
            <a:extLst>
              <a:ext uri="{FF2B5EF4-FFF2-40B4-BE49-F238E27FC236}">
                <a16:creationId xmlns:a16="http://schemas.microsoft.com/office/drawing/2014/main" id="{3CE7C407-7FEE-2D3F-75BE-E407060F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sp>
        <p:nvSpPr>
          <p:cNvPr id="10" name="Shape 11">
            <a:extLst>
              <a:ext uri="{FF2B5EF4-FFF2-40B4-BE49-F238E27FC236}">
                <a16:creationId xmlns:a16="http://schemas.microsoft.com/office/drawing/2014/main" id="{79A9F7F5-CDA5-4896-B5C0-F10BF7EC4BBC}"/>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7" name="Content Placeholder 2">
            <a:extLst>
              <a:ext uri="{FF2B5EF4-FFF2-40B4-BE49-F238E27FC236}">
                <a16:creationId xmlns:a16="http://schemas.microsoft.com/office/drawing/2014/main" id="{C20DC59B-F68B-4AC8-B7E9-E79CE8E02093}"/>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ED24C29D-5BBA-4D71-2D70-D9DD3168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9264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pen Page Title- Dk T Accent">
    <p:bg>
      <p:bgPr>
        <a:solidFill>
          <a:schemeClr val="bg1"/>
        </a:solidFill>
        <a:effectLst/>
      </p:bgPr>
    </p:bg>
    <p:spTree>
      <p:nvGrpSpPr>
        <p:cNvPr id="1" name="Shape 26"/>
        <p:cNvGrpSpPr/>
        <p:nvPr/>
      </p:nvGrpSpPr>
      <p:grpSpPr>
        <a:xfrm>
          <a:off x="0" y="0"/>
          <a:ext cx="0" cy="0"/>
          <a:chOff x="0" y="0"/>
          <a:chExt cx="0" cy="0"/>
        </a:xfrm>
      </p:grpSpPr>
      <p:pic>
        <p:nvPicPr>
          <p:cNvPr id="12" name="Picture 11" descr="A orange and black dotted background&#10;&#10;Description automatically generated with medium confidence">
            <a:extLst>
              <a:ext uri="{FF2B5EF4-FFF2-40B4-BE49-F238E27FC236}">
                <a16:creationId xmlns:a16="http://schemas.microsoft.com/office/drawing/2014/main" id="{59146986-2605-68AC-990A-82A0A62B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6B043E93-EFA9-1B0A-CE52-CA4E18F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43787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pen Page Title- O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background with white dots&#10;&#10;Description automatically generated">
            <a:extLst>
              <a:ext uri="{FF2B5EF4-FFF2-40B4-BE49-F238E27FC236}">
                <a16:creationId xmlns:a16="http://schemas.microsoft.com/office/drawing/2014/main" id="{23487304-5437-765F-5D4A-05AE7E5D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54D80984-31DF-1D14-00B7-680201CE4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526097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E8DE638E-EDED-49CC-D9D6-F8BB6401F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CEB0875-D714-8F20-8094-AE89C3F1E0F1}"/>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9872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rgbClr val="CF5D17"/>
              </a:gs>
              <a:gs pos="67000">
                <a:schemeClr val="accent1"/>
              </a:gs>
              <a:gs pos="100000">
                <a:srgbClr val="ED9159"/>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FD62A65D-6967-DDB1-C930-C9E7AE07B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929A259-9078-A0B0-5C23-103222E5A40B}"/>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827786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Graphic 3">
            <a:extLst>
              <a:ext uri="{FF2B5EF4-FFF2-40B4-BE49-F238E27FC236}">
                <a16:creationId xmlns:a16="http://schemas.microsoft.com/office/drawing/2014/main" id="{75229A2C-7745-9824-5223-A10B8D15B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6" name="TextBox 5">
            <a:extLst>
              <a:ext uri="{FF2B5EF4-FFF2-40B4-BE49-F238E27FC236}">
                <a16:creationId xmlns:a16="http://schemas.microsoft.com/office/drawing/2014/main" id="{53C2F506-4861-354B-FED6-CB1E83962615}"/>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407631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About_3Column">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16" name="Rectangle 15">
            <a:extLst>
              <a:ext uri="{FF2B5EF4-FFF2-40B4-BE49-F238E27FC236}">
                <a16:creationId xmlns:a16="http://schemas.microsoft.com/office/drawing/2014/main" id="{593CA764-09FD-425C-91C5-8DC35639756E}"/>
              </a:ext>
            </a:extLst>
          </p:cNvPr>
          <p:cNvSpPr/>
          <p:nvPr/>
        </p:nvSpPr>
        <p:spPr>
          <a:xfrm>
            <a:off x="4064000" y="0"/>
            <a:ext cx="4064000" cy="6858000"/>
          </a:xfrm>
          <a:prstGeom prst="rect">
            <a:avLst/>
          </a:prstGeom>
          <a:gradFill>
            <a:gsLst>
              <a:gs pos="0">
                <a:schemeClr val="tx2">
                  <a:lumMod val="75000"/>
                </a:schemeClr>
              </a:gs>
              <a:gs pos="67000">
                <a:schemeClr val="tx2"/>
              </a:gs>
              <a:gs pos="100000">
                <a:schemeClr val="tx2">
                  <a:lumMod val="60000"/>
                  <a:lumOff val="4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0" y="0"/>
            <a:ext cx="4064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Rectangle 8">
            <a:extLst>
              <a:ext uri="{FF2B5EF4-FFF2-40B4-BE49-F238E27FC236}">
                <a16:creationId xmlns:a16="http://schemas.microsoft.com/office/drawing/2014/main" id="{593CA764-09FD-425C-91C5-8DC35639756E}"/>
              </a:ext>
            </a:extLst>
          </p:cNvPr>
          <p:cNvSpPr/>
          <p:nvPr/>
        </p:nvSpPr>
        <p:spPr>
          <a:xfrm>
            <a:off x="8128000" y="0"/>
            <a:ext cx="4064000" cy="6858000"/>
          </a:xfrm>
          <a:prstGeom prst="rect">
            <a:avLst/>
          </a:prstGeom>
          <a:gradFill>
            <a:gsLst>
              <a:gs pos="0">
                <a:schemeClr val="tx2">
                  <a:lumMod val="40000"/>
                  <a:lumOff val="60000"/>
                </a:schemeClr>
              </a:gs>
              <a:gs pos="67000">
                <a:schemeClr val="tx2">
                  <a:lumMod val="20000"/>
                  <a:lumOff val="80000"/>
                </a:schemeClr>
              </a:gs>
              <a:gs pos="100000">
                <a:schemeClr val="bg1"/>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tx2">
                  <a:lumMod val="50000"/>
                </a:schemeClr>
              </a:solidFill>
            </a:endParaRPr>
          </a:p>
        </p:txBody>
      </p:sp>
      <p:sp>
        <p:nvSpPr>
          <p:cNvPr id="11" name="Picture Placeholder 3">
            <a:extLst>
              <a:ext uri="{FF2B5EF4-FFF2-40B4-BE49-F238E27FC236}">
                <a16:creationId xmlns:a16="http://schemas.microsoft.com/office/drawing/2014/main" id="{E1D06455-603D-466B-A443-E71AA2083F6A}"/>
              </a:ext>
            </a:extLst>
          </p:cNvPr>
          <p:cNvSpPr>
            <a:spLocks noGrp="1"/>
          </p:cNvSpPr>
          <p:nvPr>
            <p:ph type="pic" sz="quarter" idx="16"/>
          </p:nvPr>
        </p:nvSpPr>
        <p:spPr>
          <a:xfrm>
            <a:off x="586015" y="2357350"/>
            <a:ext cx="2891971" cy="2891971"/>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2" y="645743"/>
            <a:ext cx="3470913"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0EB54DAC-922B-4A7D-9D93-064BE27982A7}"/>
              </a:ext>
            </a:extLst>
          </p:cNvPr>
          <p:cNvSpPr>
            <a:spLocks noGrp="1"/>
          </p:cNvSpPr>
          <p:nvPr>
            <p:ph type="body" sz="quarter" idx="13"/>
          </p:nvPr>
        </p:nvSpPr>
        <p:spPr>
          <a:xfrm>
            <a:off x="4724400" y="482598"/>
            <a:ext cx="2743200" cy="813816"/>
          </a:xfrm>
          <a:prstGeom prst="rect">
            <a:avLst/>
          </a:prstGeom>
        </p:spPr>
        <p:txBody>
          <a:bodyPr anchor="b" anchorCtr="0">
            <a:normAutofit/>
          </a:bodyPr>
          <a:lstStyle>
            <a:lvl1pPr marL="0" indent="0">
              <a:buNone/>
              <a:defRPr sz="1600" b="1">
                <a:solidFill>
                  <a:schemeClr val="bg1"/>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F0F9B56-31AB-48C4-AE21-66CDB55AC941}"/>
              </a:ext>
            </a:extLst>
          </p:cNvPr>
          <p:cNvSpPr>
            <a:spLocks noGrp="1"/>
          </p:cNvSpPr>
          <p:nvPr>
            <p:ph type="body" sz="quarter" idx="19"/>
          </p:nvPr>
        </p:nvSpPr>
        <p:spPr>
          <a:xfrm>
            <a:off x="8788400" y="482598"/>
            <a:ext cx="2743200" cy="813816"/>
          </a:xfrm>
          <a:prstGeom prst="rect">
            <a:avLst/>
          </a:prstGeom>
        </p:spPr>
        <p:txBody>
          <a:bodyPr anchor="b" anchorCtr="0">
            <a:normAutofit/>
          </a:bodyPr>
          <a:lstStyle>
            <a:lvl1pPr marL="0" indent="0">
              <a:buNone/>
              <a:defRPr sz="1600" b="1">
                <a:solidFill>
                  <a:schemeClr val="tx2">
                    <a:lumMod val="75000"/>
                  </a:schemeClr>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BF30302E-16AD-4C2A-B924-BCA73CA56D15}"/>
              </a:ext>
            </a:extLst>
          </p:cNvPr>
          <p:cNvSpPr>
            <a:spLocks noGrp="1"/>
          </p:cNvSpPr>
          <p:nvPr>
            <p:ph sz="quarter" idx="20"/>
          </p:nvPr>
        </p:nvSpPr>
        <p:spPr>
          <a:xfrm>
            <a:off x="4724400" y="1314584"/>
            <a:ext cx="2743200" cy="4871852"/>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
            <a:extLst>
              <a:ext uri="{FF2B5EF4-FFF2-40B4-BE49-F238E27FC236}">
                <a16:creationId xmlns:a16="http://schemas.microsoft.com/office/drawing/2014/main" id="{119C0817-CA55-469E-9858-7D3216EFA25F}"/>
              </a:ext>
            </a:extLst>
          </p:cNvPr>
          <p:cNvSpPr>
            <a:spLocks noGrp="1"/>
          </p:cNvSpPr>
          <p:nvPr>
            <p:ph sz="quarter" idx="21"/>
          </p:nvPr>
        </p:nvSpPr>
        <p:spPr>
          <a:xfrm>
            <a:off x="8788400" y="1314584"/>
            <a:ext cx="2743200" cy="4871852"/>
          </a:xfrm>
        </p:spPr>
        <p:txBody>
          <a:bodyPr>
            <a:normAutofit/>
          </a:bodyPr>
          <a:lstStyle>
            <a:lvl1pPr>
              <a:buClr>
                <a:schemeClr val="tx2">
                  <a:lumMod val="75000"/>
                </a:schemeClr>
              </a:buClr>
              <a:defRPr sz="1600">
                <a:solidFill>
                  <a:schemeClr val="tx2">
                    <a:lumMod val="75000"/>
                  </a:schemeClr>
                </a:solidFill>
              </a:defRPr>
            </a:lvl1pPr>
            <a:lvl2pPr>
              <a:buClr>
                <a:schemeClr val="tx2">
                  <a:lumMod val="75000"/>
                </a:schemeClr>
              </a:buClr>
              <a:defRPr sz="1600">
                <a:solidFill>
                  <a:schemeClr val="tx2">
                    <a:lumMod val="75000"/>
                  </a:schemeClr>
                </a:solidFill>
              </a:defRPr>
            </a:lvl2pPr>
            <a:lvl3pPr>
              <a:buClr>
                <a:schemeClr val="tx2">
                  <a:lumMod val="75000"/>
                </a:schemeClr>
              </a:buClr>
              <a:defRPr sz="1600">
                <a:solidFill>
                  <a:schemeClr val="tx2">
                    <a:lumMod val="75000"/>
                  </a:schemeClr>
                </a:solidFill>
              </a:defRPr>
            </a:lvl3pPr>
            <a:lvl4pPr>
              <a:buClr>
                <a:schemeClr val="tx2">
                  <a:lumMod val="75000"/>
                </a:schemeClr>
              </a:buClr>
              <a:defRPr sz="1600">
                <a:solidFill>
                  <a:schemeClr val="tx2">
                    <a:lumMod val="75000"/>
                  </a:schemeClr>
                </a:solidFill>
              </a:defRPr>
            </a:lvl4pPr>
            <a:lvl5pPr>
              <a:buClr>
                <a:schemeClr val="tx2">
                  <a:lumMod val="75000"/>
                </a:schemeClr>
              </a:buCl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7DAC3DB8-6B1D-5A50-C7F9-E10CBE635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785041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1"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6487847" y="645743"/>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E7B2E644-C261-223B-520D-D7779B3FD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0476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ng 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4B2973-4947-41BE-B2F8-B0FD389FD698}"/>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16B205A-AB22-CCBD-DD5D-28A364362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425012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607200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6365454"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269455" y="645742"/>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A0433F5-520B-736A-B103-9499FB30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77049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2270466"/>
            <a:ext cx="9619488" cy="1508105"/>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Vision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Shape the practice of business analysis </a:t>
            </a:r>
            <a:b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b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to achieve better enterprise outcomes.</a:t>
            </a:r>
          </a:p>
        </p:txBody>
      </p:sp>
      <p:pic>
        <p:nvPicPr>
          <p:cNvPr id="3" name="Picture 2">
            <a:extLst>
              <a:ext uri="{FF2B5EF4-FFF2-40B4-BE49-F238E27FC236}">
                <a16:creationId xmlns:a16="http://schemas.microsoft.com/office/drawing/2014/main" id="{07779FC4-CD7F-2362-0250-A459E6757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875911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is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1090577" y="2270466"/>
            <a:ext cx="9619488" cy="187743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accent2"/>
                </a:solidFill>
                <a:latin typeface="+mj-lt"/>
                <a:ea typeface="+mn-ea"/>
                <a:cs typeface="+mn-cs"/>
              </a:rPr>
              <a:t>Mission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Lead the global business analysis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community and professional standards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so every person achieves more.</a:t>
            </a:r>
          </a:p>
        </p:txBody>
      </p:sp>
      <p:pic>
        <p:nvPicPr>
          <p:cNvPr id="3" name="Picture 2">
            <a:extLst>
              <a:ext uri="{FF2B5EF4-FFF2-40B4-BE49-F238E27FC236}">
                <a16:creationId xmlns:a16="http://schemas.microsoft.com/office/drawing/2014/main" id="{722D7F0E-1B76-43F9-081D-BE30E8C50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154396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Vision">
    <p:bg>
      <p:bgPr>
        <a:blipFill dpi="0" rotWithShape="1">
          <a:blip r:embed="rId2">
            <a:alphaModFix amt="30000"/>
            <a:lum/>
          </a:blip>
          <a:srcRect/>
          <a:stretch>
            <a:fillRect r="-4000" b="-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476862" y="363820"/>
            <a:ext cx="9619488" cy="2246769"/>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Values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Respect,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Kindness,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Integrity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Community</a:t>
            </a:r>
          </a:p>
        </p:txBody>
      </p:sp>
      <p:sp>
        <p:nvSpPr>
          <p:cNvPr id="6" name="TextBox 5">
            <a:extLst>
              <a:ext uri="{FF2B5EF4-FFF2-40B4-BE49-F238E27FC236}">
                <a16:creationId xmlns:a16="http://schemas.microsoft.com/office/drawing/2014/main" id="{6BB7BB0C-2732-4606-9732-580FDFA7AA50}"/>
              </a:ext>
            </a:extLst>
          </p:cNvPr>
          <p:cNvSpPr txBox="1"/>
          <p:nvPr/>
        </p:nvSpPr>
        <p:spPr>
          <a:xfrm>
            <a:off x="476862"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listen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are fair and act wisely as stewards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custodians of our profession​</a:t>
            </a:r>
          </a:p>
        </p:txBody>
      </p:sp>
      <p:sp>
        <p:nvSpPr>
          <p:cNvPr id="8" name="TextBox 9">
            <a:extLst>
              <a:ext uri="{FF2B5EF4-FFF2-40B4-BE49-F238E27FC236}">
                <a16:creationId xmlns:a16="http://schemas.microsoft.com/office/drawing/2014/main" id="{CD76ADC4-C0AA-4648-B028-39ACA3DF5546}"/>
              </a:ext>
            </a:extLst>
          </p:cNvPr>
          <p:cNvSpPr txBox="1"/>
          <p:nvPr/>
        </p:nvSpPr>
        <p:spPr>
          <a:xfrm>
            <a:off x="3944373"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are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considerate, responsive,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treat everyone equally​​</a:t>
            </a:r>
          </a:p>
        </p:txBody>
      </p:sp>
      <p:sp>
        <p:nvSpPr>
          <p:cNvPr id="11" name="TextBox 10">
            <a:extLst>
              <a:ext uri="{FF2B5EF4-FFF2-40B4-BE49-F238E27FC236}">
                <a16:creationId xmlns:a16="http://schemas.microsoft.com/office/drawing/2014/main" id="{E52347AE-0E03-4FCA-B0C8-E93D3FADFDD6}"/>
              </a:ext>
            </a:extLst>
          </p:cNvPr>
          <p:cNvSpPr txBox="1"/>
          <p:nvPr/>
        </p:nvSpPr>
        <p:spPr>
          <a:xfrm>
            <a:off x="6437385"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tell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the truth, do what is right and </a:t>
            </a:r>
            <a:br>
              <a:rPr kumimoji="0" lang="en-US" sz="1400" b="0" i="0" u="none" strike="noStrike" kern="1200" cap="none" spc="0" normalizeH="0" baseline="0" noProof="0">
                <a:ln>
                  <a:noFill/>
                </a:ln>
                <a:solidFill>
                  <a:schemeClr val="accent2"/>
                </a:solidFill>
                <a:effectLst/>
                <a:uLnTx/>
                <a:uFillTx/>
                <a:latin typeface="Roboto Condensed"/>
                <a:ea typeface="+mn-ea"/>
                <a:cs typeface="+mn-cs"/>
              </a:rPr>
            </a:br>
            <a:r>
              <a:rPr kumimoji="0" lang="en-US" sz="1400" b="0" i="0" u="none" strike="noStrike" kern="1200" cap="none" spc="0" normalizeH="0" baseline="0" noProof="0">
                <a:ln>
                  <a:noFill/>
                </a:ln>
                <a:solidFill>
                  <a:schemeClr val="accent2"/>
                </a:solidFill>
                <a:effectLst/>
                <a:uLnTx/>
                <a:uFillTx/>
                <a:latin typeface="Roboto Condensed"/>
                <a:ea typeface="+mn-ea"/>
                <a:cs typeface="+mn-cs"/>
              </a:rPr>
              <a:t>follow through with excellence​​</a:t>
            </a:r>
          </a:p>
        </p:txBody>
      </p:sp>
      <p:sp>
        <p:nvSpPr>
          <p:cNvPr id="12" name="TextBox 9">
            <a:extLst>
              <a:ext uri="{FF2B5EF4-FFF2-40B4-BE49-F238E27FC236}">
                <a16:creationId xmlns:a16="http://schemas.microsoft.com/office/drawing/2014/main" id="{072512F1-CA19-45A9-BB70-E2BEDA5B2DE8}"/>
              </a:ext>
            </a:extLst>
          </p:cNvPr>
          <p:cNvSpPr txBox="1"/>
          <p:nvPr/>
        </p:nvSpPr>
        <p:spPr>
          <a:xfrm>
            <a:off x="9224544"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work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together, learn from,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value each other</a:t>
            </a:r>
          </a:p>
        </p:txBody>
      </p:sp>
      <p:pic>
        <p:nvPicPr>
          <p:cNvPr id="3" name="Picture 2">
            <a:extLst>
              <a:ext uri="{FF2B5EF4-FFF2-40B4-BE49-F238E27FC236}">
                <a16:creationId xmlns:a16="http://schemas.microsoft.com/office/drawing/2014/main" id="{E3877FE6-B881-BECD-C3CF-0FC4DF17B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353574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 Gr/DkT-BABOK">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3" name="Picture 2" descr="A book with white text on it&#10;&#10;Description automatically generated">
            <a:extLst>
              <a:ext uri="{FF2B5EF4-FFF2-40B4-BE49-F238E27FC236}">
                <a16:creationId xmlns:a16="http://schemas.microsoft.com/office/drawing/2014/main" id="{CA261F6A-0911-CB71-9D8B-9DE77356A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40" y="443187"/>
            <a:ext cx="6492278" cy="5971626"/>
          </a:xfrm>
          <a:prstGeom prst="rect">
            <a:avLst/>
          </a:prstGeom>
        </p:spPr>
      </p:pic>
      <p:pic>
        <p:nvPicPr>
          <p:cNvPr id="4" name="Picture 3">
            <a:extLst>
              <a:ext uri="{FF2B5EF4-FFF2-40B4-BE49-F238E27FC236}">
                <a16:creationId xmlns:a16="http://schemas.microsoft.com/office/drawing/2014/main" id="{70D596CD-8D87-76FF-E7BD-E375EA03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11915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line Title + Block - Dark Te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hape 11">
            <a:extLst>
              <a:ext uri="{FF2B5EF4-FFF2-40B4-BE49-F238E27FC236}">
                <a16:creationId xmlns:a16="http://schemas.microsoft.com/office/drawing/2014/main" id="{353762EE-07C3-40B1-A1D0-8410D8E2CA46}"/>
              </a:ext>
            </a:extLst>
          </p:cNvPr>
          <p:cNvSpPr txBox="1">
            <a:spLocks noGrp="1"/>
          </p:cNvSpPr>
          <p:nvPr>
            <p:ph type="ctrTitle" hasCustomPrompt="1"/>
          </p:nvPr>
        </p:nvSpPr>
        <p:spPr>
          <a:xfrm>
            <a:off x="1268962" y="655785"/>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endParaRPr/>
          </a:p>
        </p:txBody>
      </p:sp>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p:nvPr>
        </p:nvSpPr>
        <p:spPr>
          <a:xfrm>
            <a:off x="1538693" y="1597887"/>
            <a:ext cx="9114614" cy="4541527"/>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6B0B0CAD-F62C-47B7-2B9C-691A1C453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18386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hape 11">
            <a:extLst>
              <a:ext uri="{FF2B5EF4-FFF2-40B4-BE49-F238E27FC236}">
                <a16:creationId xmlns:a16="http://schemas.microsoft.com/office/drawing/2014/main" id="{AF8BF708-BB35-BF87-D927-7010D139CDE5}"/>
              </a:ext>
            </a:extLst>
          </p:cNvPr>
          <p:cNvSpPr txBox="1">
            <a:spLocks/>
          </p:cNvSpPr>
          <p:nvPr/>
        </p:nvSpPr>
        <p:spPr>
          <a:xfrm>
            <a:off x="345873" y="783237"/>
            <a:ext cx="3273226" cy="1292631"/>
          </a:xfrm>
          <a:prstGeom prst="rect">
            <a:avLst/>
          </a:prstGeom>
          <a:noFill/>
        </p:spPr>
        <p:txBody>
          <a:bodyPr vert="horz" wrap="square" lIns="274320" tIns="91425" rIns="91425" bIns="91425" rtlCol="0" anchor="t" anchorCtr="0">
            <a:spAutoFit/>
          </a:bodyPr>
          <a:lstStyle>
            <a:lvl1pPr marL="0" lvl="0" indent="0" algn="l" defTabSz="914400" rtl="0" eaLnBrk="1" latinLnBrk="0" hangingPunct="1">
              <a:lnSpc>
                <a:spcPct val="100000"/>
              </a:lnSpc>
              <a:spcBef>
                <a:spcPts val="0"/>
              </a:spcBef>
              <a:buClr>
                <a:srgbClr val="F67031"/>
              </a:buClr>
              <a:buSzPct val="100000"/>
              <a:buNone/>
              <a:defRPr sz="3600" b="0" i="0" kern="1200">
                <a:solidFill>
                  <a:schemeClr val="bg1"/>
                </a:solidFill>
                <a:latin typeface="+mj-lt"/>
                <a:ea typeface="+mj-ea"/>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9" name="Rectangle 8">
            <a:extLst>
              <a:ext uri="{FF2B5EF4-FFF2-40B4-BE49-F238E27FC236}">
                <a16:creationId xmlns:a16="http://schemas.microsoft.com/office/drawing/2014/main" id="{6874935A-4D8C-FB7F-17DC-8FB277435997}"/>
              </a:ext>
            </a:extLst>
          </p:cNvPr>
          <p:cNvSpPr/>
          <p:nvPr/>
        </p:nvSpPr>
        <p:spPr>
          <a:xfrm>
            <a:off x="345873" y="909074"/>
            <a:ext cx="122400" cy="104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F7B9EA5E-F575-9EC6-C57C-01E0CA895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98705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911223"/>
            <a:ext cx="9619488" cy="769441"/>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Questions?</a:t>
            </a:r>
          </a:p>
        </p:txBody>
      </p:sp>
      <p:pic>
        <p:nvPicPr>
          <p:cNvPr id="3" name="Picture 2">
            <a:extLst>
              <a:ext uri="{FF2B5EF4-FFF2-40B4-BE49-F238E27FC236}">
                <a16:creationId xmlns:a16="http://schemas.microsoft.com/office/drawing/2014/main" id="{B77983FB-A4C1-E70C-F5C4-C1929E09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835161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pen Page/Thank you Background Transition">
    <p:bg>
      <p:bgPr>
        <a:blipFill dpi="0" rotWithShape="1">
          <a:blip r:embed="rId2">
            <a:lum/>
          </a:blip>
          <a:srcRect/>
          <a:stretch>
            <a:fillRect/>
          </a:stretch>
        </a:blipFill>
        <a:effectLst/>
      </p:bgPr>
    </p:bg>
    <p:spTree>
      <p:nvGrpSpPr>
        <p:cNvPr id="1" name="Shape 26"/>
        <p:cNvGrpSpPr/>
        <p:nvPr/>
      </p:nvGrpSpPr>
      <p:grpSpPr>
        <a:xfrm>
          <a:off x="0" y="0"/>
          <a:ext cx="0" cy="0"/>
          <a:chOff x="0" y="0"/>
          <a:chExt cx="0" cy="0"/>
        </a:xfrm>
      </p:grpSpPr>
      <p:pic>
        <p:nvPicPr>
          <p:cNvPr id="2" name="Picture 1">
            <a:extLst>
              <a:ext uri="{FF2B5EF4-FFF2-40B4-BE49-F238E27FC236}">
                <a16:creationId xmlns:a16="http://schemas.microsoft.com/office/drawing/2014/main" id="{4B8BF463-57B8-870B-A15A-EDC66212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4" name="Picture 3">
            <a:extLst>
              <a:ext uri="{FF2B5EF4-FFF2-40B4-BE49-F238E27FC236}">
                <a16:creationId xmlns:a16="http://schemas.microsoft.com/office/drawing/2014/main" id="{8723D817-A3FF-C50E-4B97-2AB91CFE6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53666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1605596" y="3631533"/>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786473"/>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Thank you</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3674376"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3674376"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9BB45474-C03A-B97B-C5AA-0AF73306820C}"/>
              </a:ext>
            </a:extLst>
          </p:cNvPr>
          <p:cNvSpPr txBox="1"/>
          <p:nvPr/>
        </p:nvSpPr>
        <p:spPr>
          <a:xfrm>
            <a:off x="1286069" y="1794612"/>
            <a:ext cx="9610531" cy="1569660"/>
          </a:xfrm>
          <a:prstGeom prst="rect">
            <a:avLst/>
          </a:prstGeom>
          <a:noFill/>
        </p:spPr>
        <p:txBody>
          <a:bodyPr wrap="square" rtlCol="0">
            <a:spAutoFit/>
          </a:bodyPr>
          <a:lstStyle/>
          <a:p>
            <a:pPr algn="ctr" fontAlgn="base"/>
            <a:r>
              <a:rPr lang="en-US" sz="2400">
                <a:solidFill>
                  <a:schemeClr val="bg1"/>
                </a:solidFill>
                <a:latin typeface="+mj-lt"/>
              </a:rPr>
              <a:t>IIBA supports recognition of the business analysis profession, </a:t>
            </a:r>
            <a:br>
              <a:rPr lang="en-US" sz="2400">
                <a:solidFill>
                  <a:schemeClr val="bg1"/>
                </a:solidFill>
                <a:latin typeface="+mj-lt"/>
              </a:rPr>
            </a:br>
            <a:r>
              <a:rPr lang="en-US" sz="2400">
                <a:solidFill>
                  <a:schemeClr val="bg1"/>
                </a:solidFill>
                <a:latin typeface="+mj-lt"/>
              </a:rPr>
              <a:t>networking and community engagement, standards and resource development, and comprehensive certification programs.</a:t>
            </a:r>
            <a:br>
              <a:rPr lang="en-US" sz="2400">
                <a:solidFill>
                  <a:schemeClr val="bg1"/>
                </a:solidFill>
                <a:latin typeface="+mj-lt"/>
              </a:rPr>
            </a:br>
            <a:r>
              <a:rPr lang="en-US" sz="2400">
                <a:solidFill>
                  <a:schemeClr val="bg1"/>
                </a:solidFill>
                <a:latin typeface="+mj-lt"/>
              </a:rPr>
              <a:t>For more information visit </a:t>
            </a:r>
            <a:r>
              <a:rPr lang="en-US" sz="2400" b="1" u="none">
                <a:solidFill>
                  <a:schemeClr val="bg1"/>
                </a:solidFill>
                <a:latin typeface="+mj-lt"/>
              </a:rPr>
              <a:t>iiba.org</a:t>
            </a:r>
            <a:endParaRPr lang="en-CA" sz="2400" b="1" u="none">
              <a:solidFill>
                <a:schemeClr val="bg1"/>
              </a:solidFill>
              <a:latin typeface="+mj-lt"/>
            </a:endParaRPr>
          </a:p>
        </p:txBody>
      </p:sp>
      <p:pic>
        <p:nvPicPr>
          <p:cNvPr id="5" name="Picture 4">
            <a:extLst>
              <a:ext uri="{FF2B5EF4-FFF2-40B4-BE49-F238E27FC236}">
                <a16:creationId xmlns:a16="http://schemas.microsoft.com/office/drawing/2014/main" id="{AEE52AD9-0071-B062-7750-199229AA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2195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2084506"/>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F3E035BA-3F00-0070-333F-CADCE9B27F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5805" y="256933"/>
            <a:ext cx="2762650" cy="873112"/>
          </a:xfrm>
          <a:prstGeom prst="rect">
            <a:avLst/>
          </a:prstGeom>
        </p:spPr>
      </p:pic>
      <p:sp>
        <p:nvSpPr>
          <p:cNvPr id="7" name="Rectangle 6">
            <a:extLst>
              <a:ext uri="{FF2B5EF4-FFF2-40B4-BE49-F238E27FC236}">
                <a16:creationId xmlns:a16="http://schemas.microsoft.com/office/drawing/2014/main" id="{A7A0DAE4-3551-036F-B927-AEB32A2A011C}"/>
              </a:ext>
            </a:extLst>
          </p:cNvPr>
          <p:cNvSpPr/>
          <p:nvPr/>
        </p:nvSpPr>
        <p:spPr>
          <a:xfrm>
            <a:off x="1565189" y="4291067"/>
            <a:ext cx="8501449" cy="1153297"/>
          </a:xfrm>
          <a:prstGeom prst="rect">
            <a:avLst/>
          </a:prstGeom>
          <a:gradFill>
            <a:gsLst>
              <a:gs pos="0">
                <a:schemeClr val="tx1">
                  <a:alpha val="50000"/>
                </a:schemeClr>
              </a:gs>
              <a:gs pos="79800">
                <a:srgbClr val="000000">
                  <a:alpha val="50000"/>
                </a:srgbClr>
              </a:gs>
              <a:gs pos="100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icture Placeholder 3">
            <a:extLst>
              <a:ext uri="{FF2B5EF4-FFF2-40B4-BE49-F238E27FC236}">
                <a16:creationId xmlns:a16="http://schemas.microsoft.com/office/drawing/2014/main" id="{7E0A6CD7-9ABA-0FD6-944F-A90DB3CECAF5}"/>
              </a:ext>
            </a:extLst>
          </p:cNvPr>
          <p:cNvSpPr>
            <a:spLocks noGrp="1"/>
          </p:cNvSpPr>
          <p:nvPr>
            <p:ph type="pic" sz="quarter" idx="13"/>
          </p:nvPr>
        </p:nvSpPr>
        <p:spPr>
          <a:xfrm>
            <a:off x="913618" y="4068139"/>
            <a:ext cx="1620000" cy="16200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8" name="Text Placeholder 28">
            <a:extLst>
              <a:ext uri="{FF2B5EF4-FFF2-40B4-BE49-F238E27FC236}">
                <a16:creationId xmlns:a16="http://schemas.microsoft.com/office/drawing/2014/main" id="{5EE9D861-7BF2-D141-69D1-1CDFA3F27660}"/>
              </a:ext>
            </a:extLst>
          </p:cNvPr>
          <p:cNvSpPr>
            <a:spLocks noGrp="1"/>
          </p:cNvSpPr>
          <p:nvPr>
            <p:ph type="body" sz="quarter" idx="14"/>
          </p:nvPr>
        </p:nvSpPr>
        <p:spPr>
          <a:xfrm>
            <a:off x="2797326" y="4291065"/>
            <a:ext cx="5554662" cy="1153297"/>
          </a:xfrm>
          <a:prstGeom prst="rect">
            <a:avLst/>
          </a:prstGeom>
        </p:spPr>
        <p:txBody>
          <a:bodyPr lIns="0" tIns="0" rIns="0" bIns="0" anchor="ctr" anchorCtr="0">
            <a:noAutofit/>
          </a:bodyPr>
          <a:lstStyle>
            <a:lvl1pPr marL="0" indent="0">
              <a:spcAft>
                <a:spcPts val="0"/>
              </a:spcAft>
              <a:buNone/>
              <a:defRPr sz="2400">
                <a:solidFill>
                  <a:schemeClr val="bg1"/>
                </a:solidFill>
                <a:latin typeface="+mj-lt"/>
              </a:defRPr>
            </a:lvl1pPr>
            <a:lvl2pPr marL="0" indent="0">
              <a:spcAft>
                <a:spcPts val="0"/>
              </a:spcAft>
              <a:buNone/>
              <a:defRPr sz="1600" b="0" cap="none"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144171EF-9509-7805-1261-BD7899C94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200758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IIBA_Theme_AboutText">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90734" y="1036011"/>
            <a:ext cx="9585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a:solidFill>
                  <a:schemeClr val="accent1"/>
                </a:solidFill>
                <a:latin typeface="+mj-lt"/>
                <a:ea typeface="+mn-ea"/>
                <a:cs typeface="+mn-cs"/>
              </a:rPr>
              <a:t>About International Institute of Business Analysis</a:t>
            </a:r>
            <a:r>
              <a:rPr lang="en-US" sz="3200" b="1">
                <a:latin typeface="+mj-lt"/>
              </a:rPr>
              <a:t> </a:t>
            </a:r>
            <a:endParaRPr lang="en-CA" sz="36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90734" y="1754645"/>
            <a:ext cx="9610531"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1800"/>
              </a:spcAft>
              <a:buClrTx/>
              <a:buSzTx/>
              <a:buFontTx/>
              <a:buNone/>
              <a:tabLst/>
              <a:defRPr/>
            </a:pPr>
            <a:r>
              <a:rPr lang="en-US" sz="2400">
                <a:latin typeface="+mj-lt"/>
              </a:rPr>
              <a:t>For over 20 years, the International Institute of Business Analysis™ (IIBA</a:t>
            </a:r>
            <a:r>
              <a:rPr lang="en-US" sz="2400" baseline="30000">
                <a:latin typeface="+mj-lt"/>
              </a:rPr>
              <a:t>®</a:t>
            </a:r>
            <a:r>
              <a:rPr lang="en-US" sz="2400">
                <a:latin typeface="+mj-lt"/>
              </a:rPr>
              <a:t>)</a:t>
            </a:r>
            <a:br>
              <a:rPr lang="en-US" sz="2400">
                <a:latin typeface="+mj-lt"/>
              </a:rPr>
            </a:br>
            <a:r>
              <a:rPr lang="en-US" sz="2400">
                <a:latin typeface="+mj-lt"/>
              </a:rPr>
              <a:t>has shaped the practice of business analysis to achieve better enterprise outcomes. A professional association with 30,000 members, 120 chapters, 1,500 volunteers, and 500 partners worldwide, IIBA supports the recognition of business analysis within organizations. It enables networking and community engagement, provides foundational standards and resources, and offers internationally recognized certification programs for career advancement. </a:t>
            </a:r>
            <a:r>
              <a:rPr lang="en-US" sz="1000">
                <a:solidFill>
                  <a:schemeClr val="accent2"/>
                </a:solidFill>
                <a:latin typeface="+mj-lt"/>
              </a:rPr>
              <a:t>  </a:t>
            </a:r>
          </a:p>
          <a:p>
            <a:pPr algn="ctr" fontAlgn="base"/>
            <a:r>
              <a:rPr lang="en-US" sz="2400">
                <a:solidFill>
                  <a:schemeClr val="accent2"/>
                </a:solidFill>
                <a:latin typeface="+mj-lt"/>
              </a:rPr>
              <a:t>For more information visit </a:t>
            </a:r>
            <a:r>
              <a:rPr lang="en-US" sz="2400" u="sng">
                <a:solidFill>
                  <a:schemeClr val="accent3"/>
                </a:solidFill>
                <a:latin typeface="+mj-lt"/>
                <a:hlinkClick r:id="rId3">
                  <a:extLst>
                    <a:ext uri="{A12FA001-AC4F-418D-AE19-62706E023703}">
                      <ahyp:hlinkClr xmlns:ahyp="http://schemas.microsoft.com/office/drawing/2018/hyperlinkcolor" val="tx"/>
                    </a:ext>
                  </a:extLst>
                </a:hlinkClick>
              </a:rPr>
              <a:t>iiba.org</a:t>
            </a:r>
            <a:endParaRPr lang="en-CA" sz="2400">
              <a:solidFill>
                <a:schemeClr val="accent3"/>
              </a:solidFill>
              <a:latin typeface="+mj-lt"/>
            </a:endParaRPr>
          </a:p>
        </p:txBody>
      </p:sp>
      <p:pic>
        <p:nvPicPr>
          <p:cNvPr id="2" name="Picture 1">
            <a:extLst>
              <a:ext uri="{FF2B5EF4-FFF2-40B4-BE49-F238E27FC236}">
                <a16:creationId xmlns:a16="http://schemas.microsoft.com/office/drawing/2014/main" id="{0A097BB7-5148-3147-82ED-95AE1B93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3" name="Picture 2">
            <a:extLst>
              <a:ext uri="{FF2B5EF4-FFF2-40B4-BE49-F238E27FC236}">
                <a16:creationId xmlns:a16="http://schemas.microsoft.com/office/drawing/2014/main" id="{83495718-5F8D-8E62-46ED-25790F58C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6" name="Graphic 5">
            <a:extLst>
              <a:ext uri="{FF2B5EF4-FFF2-40B4-BE49-F238E27FC236}">
                <a16:creationId xmlns:a16="http://schemas.microsoft.com/office/drawing/2014/main" id="{C6FC3171-6556-CA1D-3688-6EB872A90A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3664" y="5372277"/>
            <a:ext cx="1764673" cy="958237"/>
          </a:xfrm>
          <a:prstGeom prst="rect">
            <a:avLst/>
          </a:prstGeom>
        </p:spPr>
      </p:pic>
    </p:spTree>
    <p:extLst>
      <p:ext uri="{BB962C8B-B14F-4D97-AF65-F5344CB8AC3E}">
        <p14:creationId xmlns:p14="http://schemas.microsoft.com/office/powerpoint/2010/main" val="1677050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DE4B-C97E-657B-2FD1-2B9D7EAFE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1A1765-DE96-6F50-A861-AA1742C5E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D9AE5CD-AE8F-14D4-942F-19B0274F6CFB}"/>
              </a:ext>
            </a:extLst>
          </p:cNvPr>
          <p:cNvSpPr>
            <a:spLocks noGrp="1"/>
          </p:cNvSpPr>
          <p:nvPr>
            <p:ph type="dt" sz="half" idx="10"/>
          </p:nvPr>
        </p:nvSpPr>
        <p:spPr/>
        <p:txBody>
          <a:bodyPr/>
          <a:lstStyle/>
          <a:p>
            <a:fld id="{BB8C1CC7-CF92-437F-AD19-79C42D9E3142}" type="datetimeFigureOut">
              <a:rPr lang="en-CA" smtClean="0"/>
              <a:t>2025-01-30</a:t>
            </a:fld>
            <a:endParaRPr lang="en-CA"/>
          </a:p>
        </p:txBody>
      </p:sp>
      <p:sp>
        <p:nvSpPr>
          <p:cNvPr id="5" name="Footer Placeholder 4">
            <a:extLst>
              <a:ext uri="{FF2B5EF4-FFF2-40B4-BE49-F238E27FC236}">
                <a16:creationId xmlns:a16="http://schemas.microsoft.com/office/drawing/2014/main" id="{E8096243-D575-B87F-8CF3-F8891DC176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F3FA67-DFA7-78E5-88A6-F83BC2D83E43}"/>
              </a:ext>
            </a:extLst>
          </p:cNvPr>
          <p:cNvSpPr>
            <a:spLocks noGrp="1"/>
          </p:cNvSpPr>
          <p:nvPr>
            <p:ph type="sldNum" sz="quarter" idx="12"/>
          </p:nvPr>
        </p:nvSpPr>
        <p:spPr/>
        <p:txBody>
          <a:bodyPr/>
          <a:lstStyle/>
          <a:p>
            <a:fld id="{EE8C9974-A5C0-4DD7-BE9B-D563DBA7A0FE}" type="slidenum">
              <a:rPr lang="en-CA" smtClean="0"/>
              <a:t>‹#›</a:t>
            </a:fld>
            <a:endParaRPr lang="en-CA"/>
          </a:p>
        </p:txBody>
      </p:sp>
    </p:spTree>
    <p:extLst>
      <p:ext uri="{BB962C8B-B14F-4D97-AF65-F5344CB8AC3E}">
        <p14:creationId xmlns:p14="http://schemas.microsoft.com/office/powerpoint/2010/main" val="2783506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57418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5" name="Graphic 4">
            <a:extLst>
              <a:ext uri="{FF2B5EF4-FFF2-40B4-BE49-F238E27FC236}">
                <a16:creationId xmlns:a16="http://schemas.microsoft.com/office/drawing/2014/main" id="{EF09EF71-A74E-1FE2-7105-CA67E8E33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486" y="324405"/>
            <a:ext cx="5695823" cy="1800116"/>
          </a:xfrm>
          <a:prstGeom prst="rect">
            <a:avLst/>
          </a:prstGeom>
        </p:spPr>
      </p:pic>
    </p:spTree>
    <p:extLst>
      <p:ext uri="{BB962C8B-B14F-4D97-AF65-F5344CB8AC3E}">
        <p14:creationId xmlns:p14="http://schemas.microsoft.com/office/powerpoint/2010/main" val="1072560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ng 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4B2973-4947-41BE-B2F8-B0FD389FD698}"/>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16B205A-AB22-CCBD-DD5D-28A364362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69683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2084506"/>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F3E035BA-3F00-0070-333F-CADCE9B27F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5805" y="256933"/>
            <a:ext cx="2762650" cy="873112"/>
          </a:xfrm>
          <a:prstGeom prst="rect">
            <a:avLst/>
          </a:prstGeom>
        </p:spPr>
      </p:pic>
      <p:sp>
        <p:nvSpPr>
          <p:cNvPr id="7" name="Rectangle 6">
            <a:extLst>
              <a:ext uri="{FF2B5EF4-FFF2-40B4-BE49-F238E27FC236}">
                <a16:creationId xmlns:a16="http://schemas.microsoft.com/office/drawing/2014/main" id="{A7A0DAE4-3551-036F-B927-AEB32A2A011C}"/>
              </a:ext>
            </a:extLst>
          </p:cNvPr>
          <p:cNvSpPr/>
          <p:nvPr/>
        </p:nvSpPr>
        <p:spPr>
          <a:xfrm>
            <a:off x="1565189" y="4291067"/>
            <a:ext cx="8501449" cy="1153297"/>
          </a:xfrm>
          <a:prstGeom prst="rect">
            <a:avLst/>
          </a:prstGeom>
          <a:gradFill>
            <a:gsLst>
              <a:gs pos="0">
                <a:schemeClr val="tx1">
                  <a:alpha val="50000"/>
                </a:schemeClr>
              </a:gs>
              <a:gs pos="79800">
                <a:srgbClr val="000000">
                  <a:alpha val="50000"/>
                </a:srgbClr>
              </a:gs>
              <a:gs pos="100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icture Placeholder 3">
            <a:extLst>
              <a:ext uri="{FF2B5EF4-FFF2-40B4-BE49-F238E27FC236}">
                <a16:creationId xmlns:a16="http://schemas.microsoft.com/office/drawing/2014/main" id="{7E0A6CD7-9ABA-0FD6-944F-A90DB3CECAF5}"/>
              </a:ext>
            </a:extLst>
          </p:cNvPr>
          <p:cNvSpPr>
            <a:spLocks noGrp="1"/>
          </p:cNvSpPr>
          <p:nvPr>
            <p:ph type="pic" sz="quarter" idx="13"/>
          </p:nvPr>
        </p:nvSpPr>
        <p:spPr>
          <a:xfrm>
            <a:off x="913618" y="4068139"/>
            <a:ext cx="1620000" cy="16200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8" name="Text Placeholder 28">
            <a:extLst>
              <a:ext uri="{FF2B5EF4-FFF2-40B4-BE49-F238E27FC236}">
                <a16:creationId xmlns:a16="http://schemas.microsoft.com/office/drawing/2014/main" id="{5EE9D861-7BF2-D141-69D1-1CDFA3F27660}"/>
              </a:ext>
            </a:extLst>
          </p:cNvPr>
          <p:cNvSpPr>
            <a:spLocks noGrp="1"/>
          </p:cNvSpPr>
          <p:nvPr>
            <p:ph type="body" sz="quarter" idx="14"/>
          </p:nvPr>
        </p:nvSpPr>
        <p:spPr>
          <a:xfrm>
            <a:off x="2797326" y="4291065"/>
            <a:ext cx="5554662" cy="1153297"/>
          </a:xfrm>
          <a:prstGeom prst="rect">
            <a:avLst/>
          </a:prstGeom>
        </p:spPr>
        <p:txBody>
          <a:bodyPr lIns="0" tIns="0" rIns="0" bIns="0" anchor="ctr" anchorCtr="0">
            <a:noAutofit/>
          </a:bodyPr>
          <a:lstStyle>
            <a:lvl1pPr marL="0" indent="0">
              <a:spcAft>
                <a:spcPts val="0"/>
              </a:spcAft>
              <a:buNone/>
              <a:defRPr sz="2400">
                <a:solidFill>
                  <a:schemeClr val="bg1"/>
                </a:solidFill>
                <a:latin typeface="+mj-lt"/>
              </a:defRPr>
            </a:lvl1pPr>
            <a:lvl2pPr marL="0" indent="0">
              <a:spcAft>
                <a:spcPts val="0"/>
              </a:spcAft>
              <a:buNone/>
              <a:defRPr sz="1600" b="0" cap="none"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144171EF-9509-7805-1261-BD7899C94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0408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964833"/>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646F1EE-C305-2B7D-905B-CA02C2EE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105080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0627" y="723462"/>
            <a:ext cx="5511111" cy="4903077"/>
          </a:xfrm>
          <a:prstGeom prst="rect">
            <a:avLst/>
          </a:prstGeom>
        </p:spPr>
      </p:pic>
      <p:pic>
        <p:nvPicPr>
          <p:cNvPr id="2" name="Picture 1">
            <a:extLst>
              <a:ext uri="{FF2B5EF4-FFF2-40B4-BE49-F238E27FC236}">
                <a16:creationId xmlns:a16="http://schemas.microsoft.com/office/drawing/2014/main" id="{804D7EBF-5676-114B-56BB-84A4781D6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381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9081" y="188447"/>
            <a:ext cx="6713837" cy="5973108"/>
          </a:xfrm>
          <a:prstGeom prst="rect">
            <a:avLst/>
          </a:prstGeom>
        </p:spPr>
      </p:pic>
      <p:pic>
        <p:nvPicPr>
          <p:cNvPr id="7" name="Picture 6">
            <a:extLst>
              <a:ext uri="{FF2B5EF4-FFF2-40B4-BE49-F238E27FC236}">
                <a16:creationId xmlns:a16="http://schemas.microsoft.com/office/drawing/2014/main" id="{09518719-8137-1A26-030F-34AD7303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518310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419266D-EF5B-5799-F5C7-2BC50830CE56}"/>
              </a:ext>
            </a:extLst>
          </p:cNvPr>
          <p:cNvSpPr/>
          <p:nvPr/>
        </p:nvSpPr>
        <p:spPr>
          <a:xfrm>
            <a:off x="8571722" y="-1"/>
            <a:ext cx="3620278" cy="6350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TextBox 8">
            <a:extLst>
              <a:ext uri="{FF2B5EF4-FFF2-40B4-BE49-F238E27FC236}">
                <a16:creationId xmlns:a16="http://schemas.microsoft.com/office/drawing/2014/main" id="{49CA30CF-E2F1-8BF0-FDAB-1C1E5FBFE297}"/>
              </a:ext>
            </a:extLst>
          </p:cNvPr>
          <p:cNvSpPr txBox="1"/>
          <p:nvPr/>
        </p:nvSpPr>
        <p:spPr>
          <a:xfrm>
            <a:off x="8766918" y="593128"/>
            <a:ext cx="3229885" cy="5560542"/>
          </a:xfrm>
          <a:prstGeom prst="rect">
            <a:avLst/>
          </a:prstGeom>
          <a:noFill/>
        </p:spPr>
        <p:txBody>
          <a:bodyPr vert="horz" lIns="91425" tIns="91425" rIns="91425" bIns="91425" rtlCol="0" anchor="t" anchorCtr="0">
            <a:noAutofit/>
          </a:bodyPr>
          <a:lstStyle/>
          <a:p>
            <a:pPr rtl="0">
              <a:spcAft>
                <a:spcPts val="800"/>
              </a:spcAft>
            </a:pPr>
            <a:r>
              <a:rPr lang="en-US" sz="1800" i="0">
                <a:solidFill>
                  <a:schemeClr val="bg1"/>
                </a:solidFill>
                <a:effectLst/>
                <a:latin typeface="+mj-lt"/>
              </a:rPr>
              <a:t>Analysis Everywhere </a:t>
            </a:r>
            <a:r>
              <a:rPr lang="en-US" sz="1800">
                <a:solidFill>
                  <a:schemeClr val="bg1"/>
                </a:solidFill>
                <a:effectLst/>
                <a:latin typeface="+mj-lt"/>
              </a:rPr>
              <a:t>celebrates the global impact and diversity of business analysis. Represented by the orange ball, it emphasizes:</a:t>
            </a:r>
          </a:p>
          <a:p>
            <a:pPr marL="144000" indent="-144000" rtl="0">
              <a:spcAft>
                <a:spcPts val="800"/>
              </a:spcAft>
              <a:buFont typeface="Arial" panose="020B0604020202020204" pitchFamily="34" charset="0"/>
              <a:buChar char="•"/>
            </a:pPr>
            <a:r>
              <a:rPr lang="en-US" sz="1800" b="1">
                <a:solidFill>
                  <a:schemeClr val="bg1"/>
                </a:solidFill>
                <a:effectLst/>
                <a:latin typeface="+mj-lt"/>
              </a:rPr>
              <a:t>Impact. </a:t>
            </a:r>
            <a:r>
              <a:rPr lang="en-US" sz="1800">
                <a:solidFill>
                  <a:schemeClr val="bg1"/>
                </a:solidFill>
                <a:effectLst/>
                <a:latin typeface="+mj-lt"/>
              </a:rPr>
              <a:t>Showing its value across all industries and roles</a:t>
            </a:r>
          </a:p>
          <a:p>
            <a:pPr marL="144000" indent="-144000" rtl="0">
              <a:spcAft>
                <a:spcPts val="800"/>
              </a:spcAft>
              <a:buFont typeface="Arial" panose="020B0604020202020204" pitchFamily="34" charset="0"/>
              <a:buChar char="•"/>
            </a:pPr>
            <a:r>
              <a:rPr lang="en-US" sz="1800" b="1">
                <a:solidFill>
                  <a:schemeClr val="bg1"/>
                </a:solidFill>
                <a:effectLst/>
                <a:latin typeface="+mj-lt"/>
              </a:rPr>
              <a:t>Unity. </a:t>
            </a:r>
            <a:r>
              <a:rPr lang="en-US" sz="1800">
                <a:solidFill>
                  <a:schemeClr val="bg1"/>
                </a:solidFill>
                <a:effectLst/>
                <a:latin typeface="+mj-lt"/>
              </a:rPr>
              <a:t>Connecting professionals worldwide</a:t>
            </a:r>
          </a:p>
          <a:p>
            <a:pPr marL="144000" indent="-144000" rtl="0">
              <a:spcAft>
                <a:spcPts val="800"/>
              </a:spcAft>
              <a:buFont typeface="Arial" panose="020B0604020202020204" pitchFamily="34" charset="0"/>
              <a:buChar char="•"/>
            </a:pPr>
            <a:r>
              <a:rPr lang="en-US" sz="1800" b="1">
                <a:solidFill>
                  <a:schemeClr val="bg1"/>
                </a:solidFill>
                <a:effectLst/>
                <a:latin typeface="+mj-lt"/>
              </a:rPr>
              <a:t>Visibility. </a:t>
            </a:r>
            <a:r>
              <a:rPr lang="en-US" sz="1800">
                <a:solidFill>
                  <a:schemeClr val="bg1"/>
                </a:solidFill>
                <a:effectLst/>
                <a:latin typeface="+mj-lt"/>
              </a:rPr>
              <a:t>Highlighting tangible success stories</a:t>
            </a:r>
          </a:p>
          <a:p>
            <a:pPr marL="144000" indent="-144000" rtl="0">
              <a:spcAft>
                <a:spcPts val="800"/>
              </a:spcAft>
              <a:buFont typeface="Arial" panose="020B0604020202020204" pitchFamily="34" charset="0"/>
              <a:buChar char="•"/>
            </a:pPr>
            <a:r>
              <a:rPr lang="en-US" sz="1800" b="1">
                <a:solidFill>
                  <a:schemeClr val="bg1"/>
                </a:solidFill>
                <a:effectLst/>
                <a:latin typeface="+mj-lt"/>
              </a:rPr>
              <a:t>Global Reach. </a:t>
            </a:r>
            <a:r>
              <a:rPr lang="en-US" sz="1800">
                <a:solidFill>
                  <a:schemeClr val="bg1"/>
                </a:solidFill>
                <a:effectLst/>
                <a:latin typeface="+mj-lt"/>
              </a:rPr>
              <a:t>Supporting a thriving global community</a:t>
            </a:r>
          </a:p>
          <a:p>
            <a:pPr rtl="0">
              <a:spcAft>
                <a:spcPts val="800"/>
              </a:spcAft>
            </a:pPr>
            <a:r>
              <a:rPr lang="en-US" sz="1800" spc="-80" baseline="0">
                <a:solidFill>
                  <a:schemeClr val="bg1"/>
                </a:solidFill>
                <a:effectLst/>
                <a:latin typeface="+mj-lt"/>
              </a:rPr>
              <a:t>Let's spotlight the people driving it worldwide. Tell your story with a picture or video using #AnalysisEverywhere and tag IIBA.</a:t>
            </a:r>
          </a:p>
        </p:txBody>
      </p:sp>
      <p:pic>
        <p:nvPicPr>
          <p:cNvPr id="2" name="Picture 1">
            <a:extLst>
              <a:ext uri="{FF2B5EF4-FFF2-40B4-BE49-F238E27FC236}">
                <a16:creationId xmlns:a16="http://schemas.microsoft.com/office/drawing/2014/main" id="{BC0660B1-9BBC-4D1D-B8A7-5A3B2345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4" name="Graphic 3">
            <a:extLst>
              <a:ext uri="{FF2B5EF4-FFF2-40B4-BE49-F238E27FC236}">
                <a16:creationId xmlns:a16="http://schemas.microsoft.com/office/drawing/2014/main" id="{A9FD509C-F61F-AB30-0420-72653ACA7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8670" y="723460"/>
            <a:ext cx="5511111" cy="4903077"/>
          </a:xfrm>
          <a:prstGeom prst="rect">
            <a:avLst/>
          </a:prstGeom>
        </p:spPr>
      </p:pic>
    </p:spTree>
    <p:extLst>
      <p:ext uri="{BB962C8B-B14F-4D97-AF65-F5344CB8AC3E}">
        <p14:creationId xmlns:p14="http://schemas.microsoft.com/office/powerpoint/2010/main" val="56034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964833"/>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646F1EE-C305-2B7D-905B-CA02C2EE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007306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eadlineText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EA5F3-D2EB-54CF-8B3E-8FE3AF98CFE0}"/>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561DFC8-EFD3-3771-F9E2-66A8FB6E0EB6}"/>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A412433-DE7F-5EC7-12D6-73765427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156532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line_Textbox_White Background Trans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1120676"/>
            <a:ext cx="9619488" cy="586314"/>
          </a:xfrm>
          <a:blipFill dpi="0" rotWithShape="1">
            <a:blip r:embed="rId2">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tx2">
                    <a:lumMod val="75000"/>
                  </a:schemeClr>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F268114A-1342-4785-A54D-E68E23410E71}"/>
              </a:ext>
            </a:extLst>
          </p:cNvPr>
          <p:cNvSpPr>
            <a:spLocks noGrp="1"/>
          </p:cNvSpPr>
          <p:nvPr>
            <p:ph sz="quarter" idx="10"/>
          </p:nvPr>
        </p:nvSpPr>
        <p:spPr>
          <a:xfrm>
            <a:off x="1286069" y="1807029"/>
            <a:ext cx="9619861" cy="43323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84B4A6C7-F73A-BD98-665E-C3EF3E29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556912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lineText_White Background Transition">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hasCustomPrompt="1"/>
          </p:nvPr>
        </p:nvSpPr>
        <p:spPr>
          <a:xfrm>
            <a:off x="1286069" y="1120676"/>
            <a:ext cx="9619861" cy="2616101"/>
          </a:xfrm>
          <a:prstGeom prst="rect">
            <a:avLst/>
          </a:prstGeom>
          <a:blipFill>
            <a:blip r:embed="rId2"/>
            <a:stretch>
              <a:fillRect/>
            </a:stretch>
          </a:blipFill>
        </p:spPr>
        <p:txBody>
          <a:bodyPr lIns="274320">
            <a:spAutoFit/>
          </a:bodyPr>
          <a:lstStyle>
            <a:lvl1pPr marL="0" indent="0">
              <a:buFont typeface="Arial" panose="020B0604020202020204" pitchFamily="34" charset="0"/>
              <a:buNone/>
              <a:defRPr sz="3600">
                <a:solidFill>
                  <a:schemeClr val="tx2">
                    <a:lumMod val="75000"/>
                  </a:schemeClr>
                </a:solidFill>
                <a:latin typeface="+mj-lt"/>
              </a:defRPr>
            </a:lvl1pPr>
            <a:lvl2pPr marL="914400" indent="-457200">
              <a:buFont typeface="Arial" panose="020B0604020202020204" pitchFamily="34" charset="0"/>
              <a:buChar char="•"/>
              <a:defRPr sz="3200">
                <a:solidFill>
                  <a:schemeClr val="tx2">
                    <a:lumMod val="75000"/>
                  </a:schemeClr>
                </a:solidFill>
                <a:latin typeface="+mj-lt"/>
              </a:defRPr>
            </a:lvl2pPr>
            <a:lvl3pPr marL="1371600" indent="-457200">
              <a:buFont typeface="Arial" panose="020B0604020202020204" pitchFamily="34" charset="0"/>
              <a:buChar char="•"/>
              <a:defRPr sz="2800">
                <a:solidFill>
                  <a:schemeClr val="tx2">
                    <a:lumMod val="75000"/>
                  </a:schemeClr>
                </a:solidFill>
                <a:latin typeface="+mj-lt"/>
              </a:defRPr>
            </a:lvl3pPr>
            <a:lvl4pPr marL="1714500" indent="-342900">
              <a:buFont typeface="Arial" panose="020B0604020202020204" pitchFamily="34" charset="0"/>
              <a:buChar char="•"/>
              <a:defRPr sz="2400">
                <a:solidFill>
                  <a:schemeClr val="tx2">
                    <a:lumMod val="75000"/>
                  </a:schemeClr>
                </a:solidFill>
                <a:latin typeface="+mj-lt"/>
              </a:defRPr>
            </a:lvl4pPr>
            <a:lvl5pPr marL="2171700" indent="-342900">
              <a:buFont typeface="Arial" panose="020B0604020202020204" pitchFamily="34" charset="0"/>
              <a:buChar char="•"/>
              <a:defRPr sz="2400">
                <a:solidFill>
                  <a:schemeClr val="tx2">
                    <a:lumMod val="75000"/>
                  </a:schemeClr>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7DA55DF2-69DB-32D1-5B79-F693EE1D7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563855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alf Page Transition- Dk T Accent">
    <p:bg>
      <p:bgPr>
        <a:solidFill>
          <a:schemeClr val="bg1"/>
        </a:solidFill>
        <a:effectLst/>
      </p:bgPr>
    </p:bg>
    <p:spTree>
      <p:nvGrpSpPr>
        <p:cNvPr id="1" name="Shape 26"/>
        <p:cNvGrpSpPr/>
        <p:nvPr/>
      </p:nvGrpSpPr>
      <p:grpSpPr>
        <a:xfrm>
          <a:off x="0" y="0"/>
          <a:ext cx="0" cy="0"/>
          <a:chOff x="0" y="0"/>
          <a:chExt cx="0" cy="0"/>
        </a:xfrm>
      </p:grpSpPr>
      <p:pic>
        <p:nvPicPr>
          <p:cNvPr id="18" name="Picture 17" descr="A blue screen with a black background&#10;&#10;Description automatically generated with medium confidence">
            <a:extLst>
              <a:ext uri="{FF2B5EF4-FFF2-40B4-BE49-F238E27FC236}">
                <a16:creationId xmlns:a16="http://schemas.microsoft.com/office/drawing/2014/main" id="{21D1ECCA-D89F-FCF7-4A62-7317A1FB9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13" name="Shape 11">
            <a:extLst>
              <a:ext uri="{FF2B5EF4-FFF2-40B4-BE49-F238E27FC236}">
                <a16:creationId xmlns:a16="http://schemas.microsoft.com/office/drawing/2014/main" id="{4870DD96-6CFD-FC96-A87B-CE02A2BD083C}"/>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4" name="Content Placeholder 2">
            <a:extLst>
              <a:ext uri="{FF2B5EF4-FFF2-40B4-BE49-F238E27FC236}">
                <a16:creationId xmlns:a16="http://schemas.microsoft.com/office/drawing/2014/main" id="{3BA5AA10-53E6-D88A-F65B-69DB9B64E89D}"/>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B0A029AB-172D-921C-D068-199CA521B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76262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alf Page Transition- O Accent">
    <p:bg>
      <p:bgPr>
        <a:solidFill>
          <a:schemeClr val="bg1"/>
        </a:solidFill>
        <a:effectLst/>
      </p:bgPr>
    </p:bg>
    <p:spTree>
      <p:nvGrpSpPr>
        <p:cNvPr id="1" name="Shape 26"/>
        <p:cNvGrpSpPr/>
        <p:nvPr/>
      </p:nvGrpSpPr>
      <p:grpSpPr>
        <a:xfrm>
          <a:off x="0" y="0"/>
          <a:ext cx="0" cy="0"/>
          <a:chOff x="0" y="0"/>
          <a:chExt cx="0" cy="0"/>
        </a:xfrm>
      </p:grpSpPr>
      <p:pic>
        <p:nvPicPr>
          <p:cNvPr id="16" name="Picture 15" descr="A close up of a yellow background&#10;&#10;Description automatically generated">
            <a:extLst>
              <a:ext uri="{FF2B5EF4-FFF2-40B4-BE49-F238E27FC236}">
                <a16:creationId xmlns:a16="http://schemas.microsoft.com/office/drawing/2014/main" id="{EBD0CFA7-D41B-6392-11AD-64767C9A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ACA3FC0F-71F2-F228-D02D-E30FBAF8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744144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2728228" y="3694904"/>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1816378"/>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4797008"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4797008"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1D782B19-A813-F5C3-533A-8208CF6C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011153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Diagram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Picture 5">
            <a:extLst>
              <a:ext uri="{FF2B5EF4-FFF2-40B4-BE49-F238E27FC236}">
                <a16:creationId xmlns:a16="http://schemas.microsoft.com/office/drawing/2014/main" id="{935B0034-29F4-647F-ACD5-759ECC6E6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11" name="Picture 10">
            <a:extLst>
              <a:ext uri="{FF2B5EF4-FFF2-40B4-BE49-F238E27FC236}">
                <a16:creationId xmlns:a16="http://schemas.microsoft.com/office/drawing/2014/main" id="{C1B61270-CC99-EC53-87FA-002566C3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2" name="Graphic 1">
            <a:extLst>
              <a:ext uri="{FF2B5EF4-FFF2-40B4-BE49-F238E27FC236}">
                <a16:creationId xmlns:a16="http://schemas.microsoft.com/office/drawing/2014/main" id="{0D2D4D93-C1E6-ED8D-345F-765D8E9E5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4" name="TextBox 3">
            <a:extLst>
              <a:ext uri="{FF2B5EF4-FFF2-40B4-BE49-F238E27FC236}">
                <a16:creationId xmlns:a16="http://schemas.microsoft.com/office/drawing/2014/main" id="{3588AF0D-15DA-C751-9A49-905857A363E3}"/>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2642484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agram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86DB4B26-E1B8-424B-9C7D-FDAFD23B79C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5EC65A05-6E14-295F-AF00-0DA6B371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6" name="Picture 5">
            <a:extLst>
              <a:ext uri="{FF2B5EF4-FFF2-40B4-BE49-F238E27FC236}">
                <a16:creationId xmlns:a16="http://schemas.microsoft.com/office/drawing/2014/main" id="{29DEE60D-0F09-61D2-E764-FC80C1E9F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3" name="Graphic 2">
            <a:extLst>
              <a:ext uri="{FF2B5EF4-FFF2-40B4-BE49-F238E27FC236}">
                <a16:creationId xmlns:a16="http://schemas.microsoft.com/office/drawing/2014/main" id="{09646D42-28DC-65A8-F9CC-585483465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5" name="TextBox 4">
            <a:extLst>
              <a:ext uri="{FF2B5EF4-FFF2-40B4-BE49-F238E27FC236}">
                <a16:creationId xmlns:a16="http://schemas.microsoft.com/office/drawing/2014/main" id="{E49911DD-6A36-C732-E7D7-7CBED7FA6327}"/>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3065420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738A6F2-034C-75EA-5130-C8BDAE34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022492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62678C5-1EC7-B872-5ACE-E550241FC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5886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0627" y="723462"/>
            <a:ext cx="5511111" cy="4903077"/>
          </a:xfrm>
          <a:prstGeom prst="rect">
            <a:avLst/>
          </a:prstGeom>
        </p:spPr>
      </p:pic>
      <p:pic>
        <p:nvPicPr>
          <p:cNvPr id="2" name="Picture 1">
            <a:extLst>
              <a:ext uri="{FF2B5EF4-FFF2-40B4-BE49-F238E27FC236}">
                <a16:creationId xmlns:a16="http://schemas.microsoft.com/office/drawing/2014/main" id="{804D7EBF-5676-114B-56BB-84A4781D6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433564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5" name="Picture 4">
            <a:extLst>
              <a:ext uri="{FF2B5EF4-FFF2-40B4-BE49-F238E27FC236}">
                <a16:creationId xmlns:a16="http://schemas.microsoft.com/office/drawing/2014/main" id="{9CA369E0-25D4-85E5-4026-CF219CF5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2" name="Picture 1">
            <a:extLst>
              <a:ext uri="{FF2B5EF4-FFF2-40B4-BE49-F238E27FC236}">
                <a16:creationId xmlns:a16="http://schemas.microsoft.com/office/drawing/2014/main" id="{7CAC5616-2593-0F3E-563E-82A863173532}"/>
              </a:ext>
            </a:extLst>
          </p:cNvPr>
          <p:cNvPicPr>
            <a:picLocks noChangeAspect="1"/>
          </p:cNvPicPr>
          <p:nvPr/>
        </p:nvPicPr>
        <p:blipFill>
          <a:blip r:embed="rId4"/>
          <a:stretch>
            <a:fillRect/>
          </a:stretch>
        </p:blipFill>
        <p:spPr>
          <a:xfrm>
            <a:off x="0" y="6223000"/>
            <a:ext cx="12192000" cy="635000"/>
          </a:xfrm>
          <a:prstGeom prst="rect">
            <a:avLst/>
          </a:prstGeom>
        </p:spPr>
      </p:pic>
    </p:spTree>
    <p:extLst>
      <p:ext uri="{BB962C8B-B14F-4D97-AF65-F5344CB8AC3E}">
        <p14:creationId xmlns:p14="http://schemas.microsoft.com/office/powerpoint/2010/main" val="2123087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17A593D5-D3A9-1B7C-ED9B-07CFD0EF6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239130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pen Page Title Accent- O Accent">
    <p:bg>
      <p:bgPr>
        <a:solidFill>
          <a:schemeClr val="bg1"/>
        </a:solidFill>
        <a:effectLst/>
      </p:bgPr>
    </p:bg>
    <p:spTree>
      <p:nvGrpSpPr>
        <p:cNvPr id="1" name="Shape 26"/>
        <p:cNvGrpSpPr/>
        <p:nvPr/>
      </p:nvGrpSpPr>
      <p:grpSpPr>
        <a:xfrm>
          <a:off x="0" y="0"/>
          <a:ext cx="0" cy="0"/>
          <a:chOff x="0" y="0"/>
          <a:chExt cx="0" cy="0"/>
        </a:xfrm>
      </p:grpSpPr>
      <p:pic>
        <p:nvPicPr>
          <p:cNvPr id="6" name="Picture 5" descr="A orange background with dots&#10;&#10;Description automatically generated">
            <a:extLst>
              <a:ext uri="{FF2B5EF4-FFF2-40B4-BE49-F238E27FC236}">
                <a16:creationId xmlns:a16="http://schemas.microsoft.com/office/drawing/2014/main" id="{7D468C58-97A0-F29E-ABF9-95B5B49B1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pic>
        <p:nvPicPr>
          <p:cNvPr id="2" name="Picture 1">
            <a:extLst>
              <a:ext uri="{FF2B5EF4-FFF2-40B4-BE49-F238E27FC236}">
                <a16:creationId xmlns:a16="http://schemas.microsoft.com/office/drawing/2014/main" id="{60CD2718-EB1C-F77A-D868-C134F2606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
        <p:nvSpPr>
          <p:cNvPr id="3" name="Shape 11">
            <a:extLst>
              <a:ext uri="{FF2B5EF4-FFF2-40B4-BE49-F238E27FC236}">
                <a16:creationId xmlns:a16="http://schemas.microsoft.com/office/drawing/2014/main" id="{162BFD4A-AD09-B8DA-7940-91C85B8F03B1}"/>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4" name="Content Placeholder 2">
            <a:extLst>
              <a:ext uri="{FF2B5EF4-FFF2-40B4-BE49-F238E27FC236}">
                <a16:creationId xmlns:a16="http://schemas.microsoft.com/office/drawing/2014/main" id="{C84625BC-8B9B-3BAA-F012-B85F6E788EDB}"/>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902514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pen Page Title Accent- DkT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screen with white dots&#10;&#10;Description automatically generated">
            <a:extLst>
              <a:ext uri="{FF2B5EF4-FFF2-40B4-BE49-F238E27FC236}">
                <a16:creationId xmlns:a16="http://schemas.microsoft.com/office/drawing/2014/main" id="{3CE7C407-7FEE-2D3F-75BE-E407060F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sp>
        <p:nvSpPr>
          <p:cNvPr id="10" name="Shape 11">
            <a:extLst>
              <a:ext uri="{FF2B5EF4-FFF2-40B4-BE49-F238E27FC236}">
                <a16:creationId xmlns:a16="http://schemas.microsoft.com/office/drawing/2014/main" id="{79A9F7F5-CDA5-4896-B5C0-F10BF7EC4BBC}"/>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7" name="Content Placeholder 2">
            <a:extLst>
              <a:ext uri="{FF2B5EF4-FFF2-40B4-BE49-F238E27FC236}">
                <a16:creationId xmlns:a16="http://schemas.microsoft.com/office/drawing/2014/main" id="{C20DC59B-F68B-4AC8-B7E9-E79CE8E02093}"/>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ED24C29D-5BBA-4D71-2D70-D9DD3168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671132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Open Page Title- Dk T Accent">
    <p:bg>
      <p:bgPr>
        <a:solidFill>
          <a:schemeClr val="bg1"/>
        </a:solidFill>
        <a:effectLst/>
      </p:bgPr>
    </p:bg>
    <p:spTree>
      <p:nvGrpSpPr>
        <p:cNvPr id="1" name="Shape 26"/>
        <p:cNvGrpSpPr/>
        <p:nvPr/>
      </p:nvGrpSpPr>
      <p:grpSpPr>
        <a:xfrm>
          <a:off x="0" y="0"/>
          <a:ext cx="0" cy="0"/>
          <a:chOff x="0" y="0"/>
          <a:chExt cx="0" cy="0"/>
        </a:xfrm>
      </p:grpSpPr>
      <p:pic>
        <p:nvPicPr>
          <p:cNvPr id="12" name="Picture 11" descr="A orange and black dotted background&#10;&#10;Description automatically generated with medium confidence">
            <a:extLst>
              <a:ext uri="{FF2B5EF4-FFF2-40B4-BE49-F238E27FC236}">
                <a16:creationId xmlns:a16="http://schemas.microsoft.com/office/drawing/2014/main" id="{59146986-2605-68AC-990A-82A0A62B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6B043E93-EFA9-1B0A-CE52-CA4E18F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355756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Open Page Title- O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background with white dots&#10;&#10;Description automatically generated">
            <a:extLst>
              <a:ext uri="{FF2B5EF4-FFF2-40B4-BE49-F238E27FC236}">
                <a16:creationId xmlns:a16="http://schemas.microsoft.com/office/drawing/2014/main" id="{23487304-5437-765F-5D4A-05AE7E5D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54D80984-31DF-1D14-00B7-680201CE4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034820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E8DE638E-EDED-49CC-D9D6-F8BB6401F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CEB0875-D714-8F20-8094-AE89C3F1E0F1}"/>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14403635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rgbClr val="CF5D17"/>
              </a:gs>
              <a:gs pos="67000">
                <a:schemeClr val="accent1"/>
              </a:gs>
              <a:gs pos="100000">
                <a:srgbClr val="ED9159"/>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FD62A65D-6967-DDB1-C930-C9E7AE07B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929A259-9078-A0B0-5C23-103222E5A40B}"/>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266678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Graphic 3">
            <a:extLst>
              <a:ext uri="{FF2B5EF4-FFF2-40B4-BE49-F238E27FC236}">
                <a16:creationId xmlns:a16="http://schemas.microsoft.com/office/drawing/2014/main" id="{75229A2C-7745-9824-5223-A10B8D15B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6" name="TextBox 5">
            <a:extLst>
              <a:ext uri="{FF2B5EF4-FFF2-40B4-BE49-F238E27FC236}">
                <a16:creationId xmlns:a16="http://schemas.microsoft.com/office/drawing/2014/main" id="{53C2F506-4861-354B-FED6-CB1E83962615}"/>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5074421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actAbout_3Column">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16" name="Rectangle 15">
            <a:extLst>
              <a:ext uri="{FF2B5EF4-FFF2-40B4-BE49-F238E27FC236}">
                <a16:creationId xmlns:a16="http://schemas.microsoft.com/office/drawing/2014/main" id="{593CA764-09FD-425C-91C5-8DC35639756E}"/>
              </a:ext>
            </a:extLst>
          </p:cNvPr>
          <p:cNvSpPr/>
          <p:nvPr/>
        </p:nvSpPr>
        <p:spPr>
          <a:xfrm>
            <a:off x="4064000" y="0"/>
            <a:ext cx="4064000" cy="6858000"/>
          </a:xfrm>
          <a:prstGeom prst="rect">
            <a:avLst/>
          </a:prstGeom>
          <a:gradFill>
            <a:gsLst>
              <a:gs pos="0">
                <a:schemeClr val="tx2">
                  <a:lumMod val="75000"/>
                </a:schemeClr>
              </a:gs>
              <a:gs pos="67000">
                <a:schemeClr val="tx2"/>
              </a:gs>
              <a:gs pos="100000">
                <a:schemeClr val="tx2">
                  <a:lumMod val="60000"/>
                  <a:lumOff val="4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0" y="0"/>
            <a:ext cx="4064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Rectangle 8">
            <a:extLst>
              <a:ext uri="{FF2B5EF4-FFF2-40B4-BE49-F238E27FC236}">
                <a16:creationId xmlns:a16="http://schemas.microsoft.com/office/drawing/2014/main" id="{593CA764-09FD-425C-91C5-8DC35639756E}"/>
              </a:ext>
            </a:extLst>
          </p:cNvPr>
          <p:cNvSpPr/>
          <p:nvPr/>
        </p:nvSpPr>
        <p:spPr>
          <a:xfrm>
            <a:off x="8128000" y="0"/>
            <a:ext cx="4064000" cy="6858000"/>
          </a:xfrm>
          <a:prstGeom prst="rect">
            <a:avLst/>
          </a:prstGeom>
          <a:gradFill>
            <a:gsLst>
              <a:gs pos="0">
                <a:schemeClr val="tx2">
                  <a:lumMod val="40000"/>
                  <a:lumOff val="60000"/>
                </a:schemeClr>
              </a:gs>
              <a:gs pos="67000">
                <a:schemeClr val="tx2">
                  <a:lumMod val="20000"/>
                  <a:lumOff val="80000"/>
                </a:schemeClr>
              </a:gs>
              <a:gs pos="100000">
                <a:schemeClr val="bg1"/>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tx2">
                  <a:lumMod val="50000"/>
                </a:schemeClr>
              </a:solidFill>
            </a:endParaRPr>
          </a:p>
        </p:txBody>
      </p:sp>
      <p:sp>
        <p:nvSpPr>
          <p:cNvPr id="11" name="Picture Placeholder 3">
            <a:extLst>
              <a:ext uri="{FF2B5EF4-FFF2-40B4-BE49-F238E27FC236}">
                <a16:creationId xmlns:a16="http://schemas.microsoft.com/office/drawing/2014/main" id="{E1D06455-603D-466B-A443-E71AA2083F6A}"/>
              </a:ext>
            </a:extLst>
          </p:cNvPr>
          <p:cNvSpPr>
            <a:spLocks noGrp="1"/>
          </p:cNvSpPr>
          <p:nvPr>
            <p:ph type="pic" sz="quarter" idx="16"/>
          </p:nvPr>
        </p:nvSpPr>
        <p:spPr>
          <a:xfrm>
            <a:off x="586015" y="2357350"/>
            <a:ext cx="2891971" cy="2891971"/>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2" y="645743"/>
            <a:ext cx="3470913"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0EB54DAC-922B-4A7D-9D93-064BE27982A7}"/>
              </a:ext>
            </a:extLst>
          </p:cNvPr>
          <p:cNvSpPr>
            <a:spLocks noGrp="1"/>
          </p:cNvSpPr>
          <p:nvPr>
            <p:ph type="body" sz="quarter" idx="13"/>
          </p:nvPr>
        </p:nvSpPr>
        <p:spPr>
          <a:xfrm>
            <a:off x="4724400" y="482598"/>
            <a:ext cx="2743200" cy="813816"/>
          </a:xfrm>
          <a:prstGeom prst="rect">
            <a:avLst/>
          </a:prstGeom>
        </p:spPr>
        <p:txBody>
          <a:bodyPr anchor="b" anchorCtr="0">
            <a:normAutofit/>
          </a:bodyPr>
          <a:lstStyle>
            <a:lvl1pPr marL="0" indent="0">
              <a:buNone/>
              <a:defRPr sz="1600" b="1">
                <a:solidFill>
                  <a:schemeClr val="bg1"/>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F0F9B56-31AB-48C4-AE21-66CDB55AC941}"/>
              </a:ext>
            </a:extLst>
          </p:cNvPr>
          <p:cNvSpPr>
            <a:spLocks noGrp="1"/>
          </p:cNvSpPr>
          <p:nvPr>
            <p:ph type="body" sz="quarter" idx="19"/>
          </p:nvPr>
        </p:nvSpPr>
        <p:spPr>
          <a:xfrm>
            <a:off x="8788400" y="482598"/>
            <a:ext cx="2743200" cy="813816"/>
          </a:xfrm>
          <a:prstGeom prst="rect">
            <a:avLst/>
          </a:prstGeom>
        </p:spPr>
        <p:txBody>
          <a:bodyPr anchor="b" anchorCtr="0">
            <a:normAutofit/>
          </a:bodyPr>
          <a:lstStyle>
            <a:lvl1pPr marL="0" indent="0">
              <a:buNone/>
              <a:defRPr sz="1600" b="1">
                <a:solidFill>
                  <a:schemeClr val="tx2">
                    <a:lumMod val="75000"/>
                  </a:schemeClr>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BF30302E-16AD-4C2A-B924-BCA73CA56D15}"/>
              </a:ext>
            </a:extLst>
          </p:cNvPr>
          <p:cNvSpPr>
            <a:spLocks noGrp="1"/>
          </p:cNvSpPr>
          <p:nvPr>
            <p:ph sz="quarter" idx="20"/>
          </p:nvPr>
        </p:nvSpPr>
        <p:spPr>
          <a:xfrm>
            <a:off x="4724400" y="1314584"/>
            <a:ext cx="2743200" cy="4871852"/>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
            <a:extLst>
              <a:ext uri="{FF2B5EF4-FFF2-40B4-BE49-F238E27FC236}">
                <a16:creationId xmlns:a16="http://schemas.microsoft.com/office/drawing/2014/main" id="{119C0817-CA55-469E-9858-7D3216EFA25F}"/>
              </a:ext>
            </a:extLst>
          </p:cNvPr>
          <p:cNvSpPr>
            <a:spLocks noGrp="1"/>
          </p:cNvSpPr>
          <p:nvPr>
            <p:ph sz="quarter" idx="21"/>
          </p:nvPr>
        </p:nvSpPr>
        <p:spPr>
          <a:xfrm>
            <a:off x="8788400" y="1314584"/>
            <a:ext cx="2743200" cy="4871852"/>
          </a:xfrm>
        </p:spPr>
        <p:txBody>
          <a:bodyPr>
            <a:normAutofit/>
          </a:bodyPr>
          <a:lstStyle>
            <a:lvl1pPr>
              <a:buClr>
                <a:schemeClr val="tx2">
                  <a:lumMod val="75000"/>
                </a:schemeClr>
              </a:buClr>
              <a:defRPr sz="1600">
                <a:solidFill>
                  <a:schemeClr val="tx2">
                    <a:lumMod val="75000"/>
                  </a:schemeClr>
                </a:solidFill>
              </a:defRPr>
            </a:lvl1pPr>
            <a:lvl2pPr>
              <a:buClr>
                <a:schemeClr val="tx2">
                  <a:lumMod val="75000"/>
                </a:schemeClr>
              </a:buClr>
              <a:defRPr sz="1600">
                <a:solidFill>
                  <a:schemeClr val="tx2">
                    <a:lumMod val="75000"/>
                  </a:schemeClr>
                </a:solidFill>
              </a:defRPr>
            </a:lvl2pPr>
            <a:lvl3pPr>
              <a:buClr>
                <a:schemeClr val="tx2">
                  <a:lumMod val="75000"/>
                </a:schemeClr>
              </a:buClr>
              <a:defRPr sz="1600">
                <a:solidFill>
                  <a:schemeClr val="tx2">
                    <a:lumMod val="75000"/>
                  </a:schemeClr>
                </a:solidFill>
              </a:defRPr>
            </a:lvl3pPr>
            <a:lvl4pPr>
              <a:buClr>
                <a:schemeClr val="tx2">
                  <a:lumMod val="75000"/>
                </a:schemeClr>
              </a:buClr>
              <a:defRPr sz="1600">
                <a:solidFill>
                  <a:schemeClr val="tx2">
                    <a:lumMod val="75000"/>
                  </a:schemeClr>
                </a:solidFill>
              </a:defRPr>
            </a:lvl4pPr>
            <a:lvl5pPr>
              <a:buClr>
                <a:schemeClr val="tx2">
                  <a:lumMod val="75000"/>
                </a:schemeClr>
              </a:buCl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7DAC3DB8-6B1D-5A50-C7F9-E10CBE635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82963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9081" y="188447"/>
            <a:ext cx="6713837" cy="5973108"/>
          </a:xfrm>
          <a:prstGeom prst="rect">
            <a:avLst/>
          </a:prstGeom>
        </p:spPr>
      </p:pic>
      <p:pic>
        <p:nvPicPr>
          <p:cNvPr id="7" name="Picture 6">
            <a:extLst>
              <a:ext uri="{FF2B5EF4-FFF2-40B4-BE49-F238E27FC236}">
                <a16:creationId xmlns:a16="http://schemas.microsoft.com/office/drawing/2014/main" id="{09518719-8137-1A26-030F-34AD7303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240876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1"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6487847" y="645743"/>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E7B2E644-C261-223B-520D-D7779B3FD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0845107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607200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6365454"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269455" y="645742"/>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A0433F5-520B-736A-B103-9499FB30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279732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2270466"/>
            <a:ext cx="9619488" cy="1508105"/>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Vision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Shape the practice of business analysis </a:t>
            </a:r>
            <a:b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b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to achieve better enterprise outcomes.</a:t>
            </a:r>
          </a:p>
        </p:txBody>
      </p:sp>
      <p:pic>
        <p:nvPicPr>
          <p:cNvPr id="3" name="Picture 2">
            <a:extLst>
              <a:ext uri="{FF2B5EF4-FFF2-40B4-BE49-F238E27FC236}">
                <a16:creationId xmlns:a16="http://schemas.microsoft.com/office/drawing/2014/main" id="{07779FC4-CD7F-2362-0250-A459E6757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959075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Mis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1090577" y="2270466"/>
            <a:ext cx="9619488" cy="187743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accent2"/>
                </a:solidFill>
                <a:latin typeface="+mj-lt"/>
                <a:ea typeface="+mn-ea"/>
                <a:cs typeface="+mn-cs"/>
              </a:rPr>
              <a:t>Mission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Lead the global business analysis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community and professional standards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so every person achieves more.</a:t>
            </a:r>
          </a:p>
        </p:txBody>
      </p:sp>
      <p:pic>
        <p:nvPicPr>
          <p:cNvPr id="3" name="Picture 2">
            <a:extLst>
              <a:ext uri="{FF2B5EF4-FFF2-40B4-BE49-F238E27FC236}">
                <a16:creationId xmlns:a16="http://schemas.microsoft.com/office/drawing/2014/main" id="{722D7F0E-1B76-43F9-081D-BE30E8C50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128389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5_Vision">
    <p:bg>
      <p:bgPr>
        <a:blipFill dpi="0" rotWithShape="1">
          <a:blip r:embed="rId2">
            <a:alphaModFix amt="30000"/>
            <a:lum/>
          </a:blip>
          <a:srcRect/>
          <a:stretch>
            <a:fillRect r="-4000" b="-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476862" y="363820"/>
            <a:ext cx="9619488" cy="2246769"/>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Values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Respect,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Kindness,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Integrity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Community</a:t>
            </a:r>
          </a:p>
        </p:txBody>
      </p:sp>
      <p:sp>
        <p:nvSpPr>
          <p:cNvPr id="6" name="TextBox 5">
            <a:extLst>
              <a:ext uri="{FF2B5EF4-FFF2-40B4-BE49-F238E27FC236}">
                <a16:creationId xmlns:a16="http://schemas.microsoft.com/office/drawing/2014/main" id="{6BB7BB0C-2732-4606-9732-580FDFA7AA50}"/>
              </a:ext>
            </a:extLst>
          </p:cNvPr>
          <p:cNvSpPr txBox="1"/>
          <p:nvPr/>
        </p:nvSpPr>
        <p:spPr>
          <a:xfrm>
            <a:off x="476862"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listen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are fair and act wisely as stewards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custodians of our profession​</a:t>
            </a:r>
          </a:p>
        </p:txBody>
      </p:sp>
      <p:sp>
        <p:nvSpPr>
          <p:cNvPr id="8" name="TextBox 9">
            <a:extLst>
              <a:ext uri="{FF2B5EF4-FFF2-40B4-BE49-F238E27FC236}">
                <a16:creationId xmlns:a16="http://schemas.microsoft.com/office/drawing/2014/main" id="{CD76ADC4-C0AA-4648-B028-39ACA3DF5546}"/>
              </a:ext>
            </a:extLst>
          </p:cNvPr>
          <p:cNvSpPr txBox="1"/>
          <p:nvPr/>
        </p:nvSpPr>
        <p:spPr>
          <a:xfrm>
            <a:off x="3944373"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are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considerate, responsive,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treat everyone equally​​</a:t>
            </a:r>
          </a:p>
        </p:txBody>
      </p:sp>
      <p:sp>
        <p:nvSpPr>
          <p:cNvPr id="11" name="TextBox 10">
            <a:extLst>
              <a:ext uri="{FF2B5EF4-FFF2-40B4-BE49-F238E27FC236}">
                <a16:creationId xmlns:a16="http://schemas.microsoft.com/office/drawing/2014/main" id="{E52347AE-0E03-4FCA-B0C8-E93D3FADFDD6}"/>
              </a:ext>
            </a:extLst>
          </p:cNvPr>
          <p:cNvSpPr txBox="1"/>
          <p:nvPr/>
        </p:nvSpPr>
        <p:spPr>
          <a:xfrm>
            <a:off x="6437385"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tell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the truth, do what is right and </a:t>
            </a:r>
            <a:br>
              <a:rPr kumimoji="0" lang="en-US" sz="1400" b="0" i="0" u="none" strike="noStrike" kern="1200" cap="none" spc="0" normalizeH="0" baseline="0" noProof="0">
                <a:ln>
                  <a:noFill/>
                </a:ln>
                <a:solidFill>
                  <a:schemeClr val="accent2"/>
                </a:solidFill>
                <a:effectLst/>
                <a:uLnTx/>
                <a:uFillTx/>
                <a:latin typeface="Roboto Condensed"/>
                <a:ea typeface="+mn-ea"/>
                <a:cs typeface="+mn-cs"/>
              </a:rPr>
            </a:br>
            <a:r>
              <a:rPr kumimoji="0" lang="en-US" sz="1400" b="0" i="0" u="none" strike="noStrike" kern="1200" cap="none" spc="0" normalizeH="0" baseline="0" noProof="0">
                <a:ln>
                  <a:noFill/>
                </a:ln>
                <a:solidFill>
                  <a:schemeClr val="accent2"/>
                </a:solidFill>
                <a:effectLst/>
                <a:uLnTx/>
                <a:uFillTx/>
                <a:latin typeface="Roboto Condensed"/>
                <a:ea typeface="+mn-ea"/>
                <a:cs typeface="+mn-cs"/>
              </a:rPr>
              <a:t>follow through with excellence​​</a:t>
            </a:r>
          </a:p>
        </p:txBody>
      </p:sp>
      <p:sp>
        <p:nvSpPr>
          <p:cNvPr id="12" name="TextBox 9">
            <a:extLst>
              <a:ext uri="{FF2B5EF4-FFF2-40B4-BE49-F238E27FC236}">
                <a16:creationId xmlns:a16="http://schemas.microsoft.com/office/drawing/2014/main" id="{072512F1-CA19-45A9-BB70-E2BEDA5B2DE8}"/>
              </a:ext>
            </a:extLst>
          </p:cNvPr>
          <p:cNvSpPr txBox="1"/>
          <p:nvPr/>
        </p:nvSpPr>
        <p:spPr>
          <a:xfrm>
            <a:off x="9224544"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work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together, learn from,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value each other</a:t>
            </a:r>
          </a:p>
        </p:txBody>
      </p:sp>
      <p:pic>
        <p:nvPicPr>
          <p:cNvPr id="3" name="Picture 2">
            <a:extLst>
              <a:ext uri="{FF2B5EF4-FFF2-40B4-BE49-F238E27FC236}">
                <a16:creationId xmlns:a16="http://schemas.microsoft.com/office/drawing/2014/main" id="{E3877FE6-B881-BECD-C3CF-0FC4DF17B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336030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 Gr/DkT-BABOK">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3" name="Picture 2" descr="A book with white text on it&#10;&#10;Description automatically generated">
            <a:extLst>
              <a:ext uri="{FF2B5EF4-FFF2-40B4-BE49-F238E27FC236}">
                <a16:creationId xmlns:a16="http://schemas.microsoft.com/office/drawing/2014/main" id="{CA261F6A-0911-CB71-9D8B-9DE77356A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40" y="443187"/>
            <a:ext cx="6492278" cy="5971626"/>
          </a:xfrm>
          <a:prstGeom prst="rect">
            <a:avLst/>
          </a:prstGeom>
        </p:spPr>
      </p:pic>
      <p:pic>
        <p:nvPicPr>
          <p:cNvPr id="4" name="Picture 3">
            <a:extLst>
              <a:ext uri="{FF2B5EF4-FFF2-40B4-BE49-F238E27FC236}">
                <a16:creationId xmlns:a16="http://schemas.microsoft.com/office/drawing/2014/main" id="{70D596CD-8D87-76FF-E7BD-E375EA03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61851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eadline Title + Block - Dark Te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hape 11">
            <a:extLst>
              <a:ext uri="{FF2B5EF4-FFF2-40B4-BE49-F238E27FC236}">
                <a16:creationId xmlns:a16="http://schemas.microsoft.com/office/drawing/2014/main" id="{353762EE-07C3-40B1-A1D0-8410D8E2CA46}"/>
              </a:ext>
            </a:extLst>
          </p:cNvPr>
          <p:cNvSpPr txBox="1">
            <a:spLocks noGrp="1"/>
          </p:cNvSpPr>
          <p:nvPr>
            <p:ph type="ctrTitle" hasCustomPrompt="1"/>
          </p:nvPr>
        </p:nvSpPr>
        <p:spPr>
          <a:xfrm>
            <a:off x="1268962" y="655785"/>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endParaRPr/>
          </a:p>
        </p:txBody>
      </p:sp>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p:nvPr>
        </p:nvSpPr>
        <p:spPr>
          <a:xfrm>
            <a:off x="1538693" y="1597887"/>
            <a:ext cx="9114614" cy="4541527"/>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6B0B0CAD-F62C-47B7-2B9C-691A1C453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051935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hape 11">
            <a:extLst>
              <a:ext uri="{FF2B5EF4-FFF2-40B4-BE49-F238E27FC236}">
                <a16:creationId xmlns:a16="http://schemas.microsoft.com/office/drawing/2014/main" id="{AF8BF708-BB35-BF87-D927-7010D139CDE5}"/>
              </a:ext>
            </a:extLst>
          </p:cNvPr>
          <p:cNvSpPr txBox="1">
            <a:spLocks/>
          </p:cNvSpPr>
          <p:nvPr/>
        </p:nvSpPr>
        <p:spPr>
          <a:xfrm>
            <a:off x="345873" y="783237"/>
            <a:ext cx="3273226" cy="1292631"/>
          </a:xfrm>
          <a:prstGeom prst="rect">
            <a:avLst/>
          </a:prstGeom>
          <a:noFill/>
        </p:spPr>
        <p:txBody>
          <a:bodyPr vert="horz" wrap="square" lIns="274320" tIns="91425" rIns="91425" bIns="91425" rtlCol="0" anchor="t" anchorCtr="0">
            <a:spAutoFit/>
          </a:bodyPr>
          <a:lstStyle>
            <a:lvl1pPr marL="0" lvl="0" indent="0" algn="l" defTabSz="914400" rtl="0" eaLnBrk="1" latinLnBrk="0" hangingPunct="1">
              <a:lnSpc>
                <a:spcPct val="100000"/>
              </a:lnSpc>
              <a:spcBef>
                <a:spcPts val="0"/>
              </a:spcBef>
              <a:buClr>
                <a:srgbClr val="F67031"/>
              </a:buClr>
              <a:buSzPct val="100000"/>
              <a:buNone/>
              <a:defRPr sz="3600" b="0" i="0" kern="1200">
                <a:solidFill>
                  <a:schemeClr val="bg1"/>
                </a:solidFill>
                <a:latin typeface="+mj-lt"/>
                <a:ea typeface="+mj-ea"/>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9" name="Rectangle 8">
            <a:extLst>
              <a:ext uri="{FF2B5EF4-FFF2-40B4-BE49-F238E27FC236}">
                <a16:creationId xmlns:a16="http://schemas.microsoft.com/office/drawing/2014/main" id="{6874935A-4D8C-FB7F-17DC-8FB277435997}"/>
              </a:ext>
            </a:extLst>
          </p:cNvPr>
          <p:cNvSpPr/>
          <p:nvPr/>
        </p:nvSpPr>
        <p:spPr>
          <a:xfrm>
            <a:off x="345873" y="909074"/>
            <a:ext cx="122400" cy="104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F7B9EA5E-F575-9EC6-C57C-01E0CA895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296908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911223"/>
            <a:ext cx="9619488" cy="769441"/>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Questions?</a:t>
            </a:r>
          </a:p>
        </p:txBody>
      </p:sp>
      <p:pic>
        <p:nvPicPr>
          <p:cNvPr id="3" name="Picture 2">
            <a:extLst>
              <a:ext uri="{FF2B5EF4-FFF2-40B4-BE49-F238E27FC236}">
                <a16:creationId xmlns:a16="http://schemas.microsoft.com/office/drawing/2014/main" id="{B77983FB-A4C1-E70C-F5C4-C1929E09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701068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Open Page/Thank you Background Transition">
    <p:bg>
      <p:bgPr>
        <a:blipFill dpi="0" rotWithShape="1">
          <a:blip r:embed="rId2">
            <a:lum/>
          </a:blip>
          <a:srcRect/>
          <a:stretch>
            <a:fillRect/>
          </a:stretch>
        </a:blipFill>
        <a:effectLst/>
      </p:bgPr>
    </p:bg>
    <p:spTree>
      <p:nvGrpSpPr>
        <p:cNvPr id="1" name="Shape 26"/>
        <p:cNvGrpSpPr/>
        <p:nvPr/>
      </p:nvGrpSpPr>
      <p:grpSpPr>
        <a:xfrm>
          <a:off x="0" y="0"/>
          <a:ext cx="0" cy="0"/>
          <a:chOff x="0" y="0"/>
          <a:chExt cx="0" cy="0"/>
        </a:xfrm>
      </p:grpSpPr>
      <p:pic>
        <p:nvPicPr>
          <p:cNvPr id="2" name="Picture 1">
            <a:extLst>
              <a:ext uri="{FF2B5EF4-FFF2-40B4-BE49-F238E27FC236}">
                <a16:creationId xmlns:a16="http://schemas.microsoft.com/office/drawing/2014/main" id="{4B8BF463-57B8-870B-A15A-EDC66212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4" name="Picture 3">
            <a:extLst>
              <a:ext uri="{FF2B5EF4-FFF2-40B4-BE49-F238E27FC236}">
                <a16:creationId xmlns:a16="http://schemas.microsoft.com/office/drawing/2014/main" id="{8723D817-A3FF-C50E-4B97-2AB91CFE6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1014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419266D-EF5B-5799-F5C7-2BC50830CE56}"/>
              </a:ext>
            </a:extLst>
          </p:cNvPr>
          <p:cNvSpPr/>
          <p:nvPr/>
        </p:nvSpPr>
        <p:spPr>
          <a:xfrm>
            <a:off x="8571722" y="-1"/>
            <a:ext cx="3620278" cy="6350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TextBox 8">
            <a:extLst>
              <a:ext uri="{FF2B5EF4-FFF2-40B4-BE49-F238E27FC236}">
                <a16:creationId xmlns:a16="http://schemas.microsoft.com/office/drawing/2014/main" id="{49CA30CF-E2F1-8BF0-FDAB-1C1E5FBFE297}"/>
              </a:ext>
            </a:extLst>
          </p:cNvPr>
          <p:cNvSpPr txBox="1"/>
          <p:nvPr/>
        </p:nvSpPr>
        <p:spPr>
          <a:xfrm>
            <a:off x="8766918" y="593128"/>
            <a:ext cx="3229885" cy="5560542"/>
          </a:xfrm>
          <a:prstGeom prst="rect">
            <a:avLst/>
          </a:prstGeom>
          <a:noFill/>
        </p:spPr>
        <p:txBody>
          <a:bodyPr vert="horz" lIns="91425" tIns="91425" rIns="91425" bIns="91425" rtlCol="0" anchor="t" anchorCtr="0">
            <a:noAutofit/>
          </a:bodyPr>
          <a:lstStyle/>
          <a:p>
            <a:pPr rtl="0">
              <a:spcAft>
                <a:spcPts val="800"/>
              </a:spcAft>
            </a:pPr>
            <a:r>
              <a:rPr lang="en-US" sz="1800" i="0">
                <a:solidFill>
                  <a:schemeClr val="bg1"/>
                </a:solidFill>
                <a:effectLst/>
                <a:latin typeface="+mj-lt"/>
              </a:rPr>
              <a:t>Analysis Everywhere </a:t>
            </a:r>
            <a:r>
              <a:rPr lang="en-US" sz="1800">
                <a:solidFill>
                  <a:schemeClr val="bg1"/>
                </a:solidFill>
                <a:effectLst/>
                <a:latin typeface="+mj-lt"/>
              </a:rPr>
              <a:t>celebrates the global impact and diversity of business analysis. Represented by the orange ball, it emphasizes:</a:t>
            </a:r>
          </a:p>
          <a:p>
            <a:pPr marL="144000" indent="-144000" rtl="0">
              <a:spcAft>
                <a:spcPts val="800"/>
              </a:spcAft>
              <a:buFont typeface="Arial" panose="020B0604020202020204" pitchFamily="34" charset="0"/>
              <a:buChar char="•"/>
            </a:pPr>
            <a:r>
              <a:rPr lang="en-US" sz="1800" b="1">
                <a:solidFill>
                  <a:schemeClr val="bg1"/>
                </a:solidFill>
                <a:effectLst/>
                <a:latin typeface="+mj-lt"/>
              </a:rPr>
              <a:t>Impact. </a:t>
            </a:r>
            <a:r>
              <a:rPr lang="en-US" sz="1800">
                <a:solidFill>
                  <a:schemeClr val="bg1"/>
                </a:solidFill>
                <a:effectLst/>
                <a:latin typeface="+mj-lt"/>
              </a:rPr>
              <a:t>Showing its value across all industries and roles</a:t>
            </a:r>
          </a:p>
          <a:p>
            <a:pPr marL="144000" indent="-144000" rtl="0">
              <a:spcAft>
                <a:spcPts val="800"/>
              </a:spcAft>
              <a:buFont typeface="Arial" panose="020B0604020202020204" pitchFamily="34" charset="0"/>
              <a:buChar char="•"/>
            </a:pPr>
            <a:r>
              <a:rPr lang="en-US" sz="1800" b="1">
                <a:solidFill>
                  <a:schemeClr val="bg1"/>
                </a:solidFill>
                <a:effectLst/>
                <a:latin typeface="+mj-lt"/>
              </a:rPr>
              <a:t>Unity. </a:t>
            </a:r>
            <a:r>
              <a:rPr lang="en-US" sz="1800">
                <a:solidFill>
                  <a:schemeClr val="bg1"/>
                </a:solidFill>
                <a:effectLst/>
                <a:latin typeface="+mj-lt"/>
              </a:rPr>
              <a:t>Connecting professionals worldwide</a:t>
            </a:r>
          </a:p>
          <a:p>
            <a:pPr marL="144000" indent="-144000" rtl="0">
              <a:spcAft>
                <a:spcPts val="800"/>
              </a:spcAft>
              <a:buFont typeface="Arial" panose="020B0604020202020204" pitchFamily="34" charset="0"/>
              <a:buChar char="•"/>
            </a:pPr>
            <a:r>
              <a:rPr lang="en-US" sz="1800" b="1">
                <a:solidFill>
                  <a:schemeClr val="bg1"/>
                </a:solidFill>
                <a:effectLst/>
                <a:latin typeface="+mj-lt"/>
              </a:rPr>
              <a:t>Visibility. </a:t>
            </a:r>
            <a:r>
              <a:rPr lang="en-US" sz="1800">
                <a:solidFill>
                  <a:schemeClr val="bg1"/>
                </a:solidFill>
                <a:effectLst/>
                <a:latin typeface="+mj-lt"/>
              </a:rPr>
              <a:t>Highlighting tangible success stories</a:t>
            </a:r>
          </a:p>
          <a:p>
            <a:pPr marL="144000" indent="-144000" rtl="0">
              <a:spcAft>
                <a:spcPts val="800"/>
              </a:spcAft>
              <a:buFont typeface="Arial" panose="020B0604020202020204" pitchFamily="34" charset="0"/>
              <a:buChar char="•"/>
            </a:pPr>
            <a:r>
              <a:rPr lang="en-US" sz="1800" b="1">
                <a:solidFill>
                  <a:schemeClr val="bg1"/>
                </a:solidFill>
                <a:effectLst/>
                <a:latin typeface="+mj-lt"/>
              </a:rPr>
              <a:t>Global Reach. </a:t>
            </a:r>
            <a:r>
              <a:rPr lang="en-US" sz="1800">
                <a:solidFill>
                  <a:schemeClr val="bg1"/>
                </a:solidFill>
                <a:effectLst/>
                <a:latin typeface="+mj-lt"/>
              </a:rPr>
              <a:t>Supporting a thriving global community</a:t>
            </a:r>
          </a:p>
          <a:p>
            <a:pPr rtl="0">
              <a:spcAft>
                <a:spcPts val="800"/>
              </a:spcAft>
            </a:pPr>
            <a:r>
              <a:rPr lang="en-US" sz="1800" spc="-80" baseline="0">
                <a:solidFill>
                  <a:schemeClr val="bg1"/>
                </a:solidFill>
                <a:effectLst/>
                <a:latin typeface="+mj-lt"/>
              </a:rPr>
              <a:t>Let's spotlight the people driving it worldwide. Tell your story with a picture or video using #AnalysisEverywhere and tag IIBA.</a:t>
            </a:r>
          </a:p>
        </p:txBody>
      </p:sp>
      <p:pic>
        <p:nvPicPr>
          <p:cNvPr id="2" name="Picture 1">
            <a:extLst>
              <a:ext uri="{FF2B5EF4-FFF2-40B4-BE49-F238E27FC236}">
                <a16:creationId xmlns:a16="http://schemas.microsoft.com/office/drawing/2014/main" id="{BC0660B1-9BBC-4D1D-B8A7-5A3B2345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4" name="Graphic 3">
            <a:extLst>
              <a:ext uri="{FF2B5EF4-FFF2-40B4-BE49-F238E27FC236}">
                <a16:creationId xmlns:a16="http://schemas.microsoft.com/office/drawing/2014/main" id="{A9FD509C-F61F-AB30-0420-72653ACA7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8670" y="723460"/>
            <a:ext cx="5511111" cy="4903077"/>
          </a:xfrm>
          <a:prstGeom prst="rect">
            <a:avLst/>
          </a:prstGeom>
        </p:spPr>
      </p:pic>
    </p:spTree>
    <p:extLst>
      <p:ext uri="{BB962C8B-B14F-4D97-AF65-F5344CB8AC3E}">
        <p14:creationId xmlns:p14="http://schemas.microsoft.com/office/powerpoint/2010/main" val="2566753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1605596" y="3631533"/>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786473"/>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Thank you</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3674376"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3674376"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9BB45474-C03A-B97B-C5AA-0AF73306820C}"/>
              </a:ext>
            </a:extLst>
          </p:cNvPr>
          <p:cNvSpPr txBox="1"/>
          <p:nvPr/>
        </p:nvSpPr>
        <p:spPr>
          <a:xfrm>
            <a:off x="1286069" y="1794612"/>
            <a:ext cx="9610531" cy="1569660"/>
          </a:xfrm>
          <a:prstGeom prst="rect">
            <a:avLst/>
          </a:prstGeom>
          <a:noFill/>
        </p:spPr>
        <p:txBody>
          <a:bodyPr wrap="square" rtlCol="0">
            <a:spAutoFit/>
          </a:bodyPr>
          <a:lstStyle/>
          <a:p>
            <a:pPr algn="ctr" fontAlgn="base"/>
            <a:r>
              <a:rPr lang="en-US" sz="2400">
                <a:solidFill>
                  <a:schemeClr val="bg1"/>
                </a:solidFill>
                <a:latin typeface="+mj-lt"/>
              </a:rPr>
              <a:t>IIBA supports recognition of the business analysis profession, </a:t>
            </a:r>
            <a:br>
              <a:rPr lang="en-US" sz="2400">
                <a:solidFill>
                  <a:schemeClr val="bg1"/>
                </a:solidFill>
                <a:latin typeface="+mj-lt"/>
              </a:rPr>
            </a:br>
            <a:r>
              <a:rPr lang="en-US" sz="2400">
                <a:solidFill>
                  <a:schemeClr val="bg1"/>
                </a:solidFill>
                <a:latin typeface="+mj-lt"/>
              </a:rPr>
              <a:t>networking and community engagement, standards and resource development, and comprehensive certification programs.</a:t>
            </a:r>
            <a:br>
              <a:rPr lang="en-US" sz="2400">
                <a:solidFill>
                  <a:schemeClr val="bg1"/>
                </a:solidFill>
                <a:latin typeface="+mj-lt"/>
              </a:rPr>
            </a:br>
            <a:r>
              <a:rPr lang="en-US" sz="2400">
                <a:solidFill>
                  <a:schemeClr val="bg1"/>
                </a:solidFill>
                <a:latin typeface="+mj-lt"/>
              </a:rPr>
              <a:t>For more information visit </a:t>
            </a:r>
            <a:r>
              <a:rPr lang="en-US" sz="2400" b="1" u="none">
                <a:solidFill>
                  <a:schemeClr val="bg1"/>
                </a:solidFill>
                <a:latin typeface="+mj-lt"/>
              </a:rPr>
              <a:t>iiba.org</a:t>
            </a:r>
            <a:endParaRPr lang="en-CA" sz="2400" b="1" u="none">
              <a:solidFill>
                <a:schemeClr val="bg1"/>
              </a:solidFill>
              <a:latin typeface="+mj-lt"/>
            </a:endParaRPr>
          </a:p>
        </p:txBody>
      </p:sp>
      <p:pic>
        <p:nvPicPr>
          <p:cNvPr id="5" name="Picture 4">
            <a:extLst>
              <a:ext uri="{FF2B5EF4-FFF2-40B4-BE49-F238E27FC236}">
                <a16:creationId xmlns:a16="http://schemas.microsoft.com/office/drawing/2014/main" id="{AEE52AD9-0071-B062-7750-199229AA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261781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IIBA_Theme_AboutText">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90734" y="1036011"/>
            <a:ext cx="9585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a:solidFill>
                  <a:schemeClr val="accent1"/>
                </a:solidFill>
                <a:latin typeface="+mj-lt"/>
                <a:ea typeface="+mn-ea"/>
                <a:cs typeface="+mn-cs"/>
              </a:rPr>
              <a:t>About International Institute of Business Analysis</a:t>
            </a:r>
            <a:r>
              <a:rPr lang="en-US" sz="3200" b="1">
                <a:latin typeface="+mj-lt"/>
              </a:rPr>
              <a:t> </a:t>
            </a:r>
            <a:endParaRPr lang="en-CA" sz="36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41715" y="1754645"/>
            <a:ext cx="9708570"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1800"/>
              </a:spcAft>
              <a:buClrTx/>
              <a:buSzTx/>
              <a:buFontTx/>
              <a:buNone/>
              <a:tabLst/>
              <a:defRPr/>
            </a:pPr>
            <a:r>
              <a:rPr lang="en-US" sz="2400" dirty="0">
                <a:latin typeface="+mj-lt"/>
              </a:rPr>
              <a:t>For over 20 years, the International Institute of Business Analysis™ (IIBA®) has helped shape the practice of business analysis to achieve better enterprise outcomes. A professional association with 30,000 members, 120 chapters, 1,500 volunteers, and 500 partners worldwide, IIBA supports the recognition of business analysis within organizations. It enables networking and community engagement, provides foundational standards and resources, and offers internationally recognized certification programs for career advancement.</a:t>
            </a:r>
            <a:endParaRPr lang="en-US" sz="1000" dirty="0">
              <a:solidFill>
                <a:schemeClr val="accent2"/>
              </a:solidFill>
              <a:latin typeface="+mj-lt"/>
            </a:endParaRPr>
          </a:p>
          <a:p>
            <a:pPr algn="ctr" fontAlgn="base"/>
            <a:r>
              <a:rPr lang="en-US" sz="2400" dirty="0">
                <a:solidFill>
                  <a:schemeClr val="accent2"/>
                </a:solidFill>
                <a:latin typeface="+mj-lt"/>
              </a:rPr>
              <a:t>For more information visit </a:t>
            </a:r>
            <a:r>
              <a:rPr lang="en-US" sz="2400" u="sng" dirty="0">
                <a:solidFill>
                  <a:schemeClr val="accent3"/>
                </a:solidFill>
                <a:latin typeface="+mj-lt"/>
                <a:hlinkClick r:id="rId3">
                  <a:extLst>
                    <a:ext uri="{A12FA001-AC4F-418D-AE19-62706E023703}">
                      <ahyp:hlinkClr xmlns:ahyp="http://schemas.microsoft.com/office/drawing/2018/hyperlinkcolor" val="tx"/>
                    </a:ext>
                  </a:extLst>
                </a:hlinkClick>
              </a:rPr>
              <a:t>iiba.org</a:t>
            </a:r>
            <a:endParaRPr lang="en-CA" sz="2400" dirty="0">
              <a:solidFill>
                <a:schemeClr val="accent3"/>
              </a:solidFill>
              <a:latin typeface="+mj-lt"/>
            </a:endParaRPr>
          </a:p>
        </p:txBody>
      </p:sp>
      <p:pic>
        <p:nvPicPr>
          <p:cNvPr id="2" name="Picture 1">
            <a:extLst>
              <a:ext uri="{FF2B5EF4-FFF2-40B4-BE49-F238E27FC236}">
                <a16:creationId xmlns:a16="http://schemas.microsoft.com/office/drawing/2014/main" id="{0A097BB7-5148-3147-82ED-95AE1B93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3" name="Picture 2">
            <a:extLst>
              <a:ext uri="{FF2B5EF4-FFF2-40B4-BE49-F238E27FC236}">
                <a16:creationId xmlns:a16="http://schemas.microsoft.com/office/drawing/2014/main" id="{83495718-5F8D-8E62-46ED-25790F58C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6" name="Graphic 5">
            <a:extLst>
              <a:ext uri="{FF2B5EF4-FFF2-40B4-BE49-F238E27FC236}">
                <a16:creationId xmlns:a16="http://schemas.microsoft.com/office/drawing/2014/main" id="{C6FC3171-6556-CA1D-3688-6EB872A90A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3664" y="5372277"/>
            <a:ext cx="1764673" cy="958237"/>
          </a:xfrm>
          <a:prstGeom prst="rect">
            <a:avLst/>
          </a:prstGeom>
        </p:spPr>
      </p:pic>
    </p:spTree>
    <p:extLst>
      <p:ext uri="{BB962C8B-B14F-4D97-AF65-F5344CB8AC3E}">
        <p14:creationId xmlns:p14="http://schemas.microsoft.com/office/powerpoint/2010/main" val="5595706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DE4B-C97E-657B-2FD1-2B9D7EAFE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1A1765-DE96-6F50-A861-AA1742C5E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D9AE5CD-AE8F-14D4-942F-19B0274F6CFB}"/>
              </a:ext>
            </a:extLst>
          </p:cNvPr>
          <p:cNvSpPr>
            <a:spLocks noGrp="1"/>
          </p:cNvSpPr>
          <p:nvPr>
            <p:ph type="dt" sz="half" idx="10"/>
          </p:nvPr>
        </p:nvSpPr>
        <p:spPr/>
        <p:txBody>
          <a:bodyPr/>
          <a:lstStyle/>
          <a:p>
            <a:fld id="{BB8C1CC7-CF92-437F-AD19-79C42D9E3142}" type="datetimeFigureOut">
              <a:rPr lang="en-CA" smtClean="0"/>
              <a:t>2025-01-30</a:t>
            </a:fld>
            <a:endParaRPr lang="en-CA"/>
          </a:p>
        </p:txBody>
      </p:sp>
      <p:sp>
        <p:nvSpPr>
          <p:cNvPr id="5" name="Footer Placeholder 4">
            <a:extLst>
              <a:ext uri="{FF2B5EF4-FFF2-40B4-BE49-F238E27FC236}">
                <a16:creationId xmlns:a16="http://schemas.microsoft.com/office/drawing/2014/main" id="{E8096243-D575-B87F-8CF3-F8891DC176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F3FA67-DFA7-78E5-88A6-F83BC2D83E43}"/>
              </a:ext>
            </a:extLst>
          </p:cNvPr>
          <p:cNvSpPr>
            <a:spLocks noGrp="1"/>
          </p:cNvSpPr>
          <p:nvPr>
            <p:ph type="sldNum" sz="quarter" idx="12"/>
          </p:nvPr>
        </p:nvSpPr>
        <p:spPr/>
        <p:txBody>
          <a:bodyPr/>
          <a:lstStyle/>
          <a:p>
            <a:fld id="{EE8C9974-A5C0-4DD7-BE9B-D563DBA7A0FE}" type="slidenum">
              <a:rPr lang="en-CA" smtClean="0"/>
              <a:t>‹#›</a:t>
            </a:fld>
            <a:endParaRPr lang="en-CA"/>
          </a:p>
        </p:txBody>
      </p:sp>
    </p:spTree>
    <p:extLst>
      <p:ext uri="{BB962C8B-B14F-4D97-AF65-F5344CB8AC3E}">
        <p14:creationId xmlns:p14="http://schemas.microsoft.com/office/powerpoint/2010/main" val="284985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Text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EA5F3-D2EB-54CF-8B3E-8FE3AF98CFE0}"/>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561DFC8-EFD3-3771-F9E2-66A8FB6E0EB6}"/>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A412433-DE7F-5EC7-12D6-73765427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8676281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6C2D00A3-D54A-4A72-94C0-85A527BC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C9974-A5C0-4DD7-BE9B-D563DBA7A0FE}" type="slidenum">
              <a:rPr lang="en-CA" smtClean="0"/>
              <a:t>‹#›</a:t>
            </a:fld>
            <a:endParaRPr lang="en-CA"/>
          </a:p>
        </p:txBody>
      </p:sp>
      <p:sp>
        <p:nvSpPr>
          <p:cNvPr id="5" name="Text Placeholder 2">
            <a:extLst>
              <a:ext uri="{FF2B5EF4-FFF2-40B4-BE49-F238E27FC236}">
                <a16:creationId xmlns:a16="http://schemas.microsoft.com/office/drawing/2014/main" id="{3B5BC549-7BEE-488F-B401-CB07B6686FFD}"/>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77872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800" kern="1200">
          <a:solidFill>
            <a:schemeClr val="tx2"/>
          </a:solidFill>
          <a:latin typeface="+mj-lt"/>
          <a:ea typeface="+mn-ea"/>
          <a:cs typeface="+mn-cs"/>
        </a:defRPr>
      </a:lvl1pPr>
      <a:lvl2pPr marL="714375" indent="-25717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400" kern="1200">
          <a:solidFill>
            <a:schemeClr val="tx2"/>
          </a:solidFill>
          <a:latin typeface="+mj-lt"/>
          <a:ea typeface="+mn-ea"/>
          <a:cs typeface="+mn-cs"/>
        </a:defRPr>
      </a:lvl2pPr>
      <a:lvl3pPr marL="11620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j-lt"/>
          <a:ea typeface="+mn-ea"/>
          <a:cs typeface="+mn-cs"/>
        </a:defRPr>
      </a:lvl3pPr>
      <a:lvl4pPr marL="16192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4pPr>
      <a:lvl5pPr marL="2066925" indent="-23812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6C2D00A3-D54A-4A72-94C0-85A527BC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C9974-A5C0-4DD7-BE9B-D563DBA7A0FE}" type="slidenum">
              <a:rPr lang="en-CA" smtClean="0"/>
              <a:t>‹#›</a:t>
            </a:fld>
            <a:endParaRPr lang="en-CA"/>
          </a:p>
        </p:txBody>
      </p:sp>
      <p:sp>
        <p:nvSpPr>
          <p:cNvPr id="5" name="Text Placeholder 2">
            <a:extLst>
              <a:ext uri="{FF2B5EF4-FFF2-40B4-BE49-F238E27FC236}">
                <a16:creationId xmlns:a16="http://schemas.microsoft.com/office/drawing/2014/main" id="{3B5BC549-7BEE-488F-B401-CB07B6686FFD}"/>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856563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Lst>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800" kern="1200">
          <a:solidFill>
            <a:schemeClr val="tx2"/>
          </a:solidFill>
          <a:latin typeface="+mj-lt"/>
          <a:ea typeface="+mn-ea"/>
          <a:cs typeface="+mn-cs"/>
        </a:defRPr>
      </a:lvl1pPr>
      <a:lvl2pPr marL="714375" indent="-25717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400" kern="1200">
          <a:solidFill>
            <a:schemeClr val="tx2"/>
          </a:solidFill>
          <a:latin typeface="+mj-lt"/>
          <a:ea typeface="+mn-ea"/>
          <a:cs typeface="+mn-cs"/>
        </a:defRPr>
      </a:lvl2pPr>
      <a:lvl3pPr marL="11620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j-lt"/>
          <a:ea typeface="+mn-ea"/>
          <a:cs typeface="+mn-cs"/>
        </a:defRPr>
      </a:lvl3pPr>
      <a:lvl4pPr marL="16192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4pPr>
      <a:lvl5pPr marL="2066925" indent="-23812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XJvYUMo0fwb56zirFyknjPqP8WrtTIYM/view?usp=sharing" TargetMode="External"/><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51.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hyperlink" Target="https://drive.google.com/file/d/1J-qXs6hUIpnLoizcsZGqprElWSCgwOGI/view?usp=sharing" TargetMode="Externa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D20C-D4D8-8593-39C2-F1A821ED12EC}"/>
              </a:ext>
            </a:extLst>
          </p:cNvPr>
          <p:cNvSpPr>
            <a:spLocks noGrp="1"/>
          </p:cNvSpPr>
          <p:nvPr>
            <p:ph type="title"/>
          </p:nvPr>
        </p:nvSpPr>
        <p:spPr/>
        <p:txBody>
          <a:bodyPr/>
          <a:lstStyle/>
          <a:p>
            <a:r>
              <a:rPr lang="en-CA" dirty="0"/>
              <a:t>Social media playbook for </a:t>
            </a:r>
            <a:r>
              <a:rPr lang="en-CA" dirty="0" err="1"/>
              <a:t>iiba</a:t>
            </a:r>
            <a:r>
              <a:rPr lang="en-CA" dirty="0"/>
              <a:t> chapters</a:t>
            </a:r>
          </a:p>
        </p:txBody>
      </p:sp>
    </p:spTree>
    <p:extLst>
      <p:ext uri="{BB962C8B-B14F-4D97-AF65-F5344CB8AC3E}">
        <p14:creationId xmlns:p14="http://schemas.microsoft.com/office/powerpoint/2010/main" val="1538728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916FF-28DE-54C0-9344-8CB5281B43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F42D7-590C-0356-09D1-3949C115F9E0}"/>
              </a:ext>
            </a:extLst>
          </p:cNvPr>
          <p:cNvSpPr>
            <a:spLocks noGrp="1"/>
          </p:cNvSpPr>
          <p:nvPr>
            <p:ph type="title"/>
          </p:nvPr>
        </p:nvSpPr>
        <p:spPr/>
        <p:txBody>
          <a:bodyPr/>
          <a:lstStyle/>
          <a:p>
            <a:r>
              <a:rPr lang="en-CA" dirty="0"/>
              <a:t>BEST PRACTICES FOR TAGGING</a:t>
            </a:r>
          </a:p>
        </p:txBody>
      </p:sp>
      <p:pic>
        <p:nvPicPr>
          <p:cNvPr id="11" name="Picture Placeholder 10">
            <a:extLst>
              <a:ext uri="{FF2B5EF4-FFF2-40B4-BE49-F238E27FC236}">
                <a16:creationId xmlns:a16="http://schemas.microsoft.com/office/drawing/2014/main" id="{7385AF76-5A6D-D0FC-0924-E7F9753463C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p:pic>
      <p:sp>
        <p:nvSpPr>
          <p:cNvPr id="9" name="Text Placeholder 8">
            <a:extLst>
              <a:ext uri="{FF2B5EF4-FFF2-40B4-BE49-F238E27FC236}">
                <a16:creationId xmlns:a16="http://schemas.microsoft.com/office/drawing/2014/main" id="{94BCBB30-CE37-E821-EB9A-6C99D7181E9E}"/>
              </a:ext>
            </a:extLst>
          </p:cNvPr>
          <p:cNvSpPr>
            <a:spLocks noGrp="1"/>
          </p:cNvSpPr>
          <p:nvPr>
            <p:ph type="body" sz="quarter" idx="14"/>
          </p:nvPr>
        </p:nvSpPr>
        <p:spPr>
          <a:xfrm>
            <a:off x="2863587" y="3693210"/>
            <a:ext cx="5554662" cy="2369858"/>
          </a:xfrm>
        </p:spPr>
        <p:txBody>
          <a:bodyPr/>
          <a:lstStyle/>
          <a:p>
            <a:r>
              <a:rPr lang="en-CA" dirty="0"/>
              <a:t>Tag Away? Yeah, no. </a:t>
            </a:r>
          </a:p>
        </p:txBody>
      </p:sp>
    </p:spTree>
    <p:extLst>
      <p:ext uri="{BB962C8B-B14F-4D97-AF65-F5344CB8AC3E}">
        <p14:creationId xmlns:p14="http://schemas.microsoft.com/office/powerpoint/2010/main" val="152160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88F738A-5900-6D87-5FDA-8495155725B1}"/>
              </a:ext>
            </a:extLst>
          </p:cNvPr>
          <p:cNvSpPr>
            <a:spLocks noGrp="1"/>
          </p:cNvSpPr>
          <p:nvPr>
            <p:ph type="body" sz="quarter" idx="17"/>
          </p:nvPr>
        </p:nvSpPr>
        <p:spPr>
          <a:xfrm>
            <a:off x="6365454" y="360819"/>
            <a:ext cx="5533091" cy="1347787"/>
          </a:xfrm>
        </p:spPr>
        <p:txBody>
          <a:bodyPr>
            <a:normAutofit/>
          </a:bodyPr>
          <a:lstStyle/>
          <a:p>
            <a:r>
              <a:rPr lang="en-CA" sz="6000" dirty="0"/>
              <a:t>DON’Ts</a:t>
            </a:r>
          </a:p>
        </p:txBody>
      </p:sp>
      <p:sp>
        <p:nvSpPr>
          <p:cNvPr id="10" name="Text Placeholder 9">
            <a:extLst>
              <a:ext uri="{FF2B5EF4-FFF2-40B4-BE49-F238E27FC236}">
                <a16:creationId xmlns:a16="http://schemas.microsoft.com/office/drawing/2014/main" id="{8599E217-6F30-CD01-076D-7CBDB7630608}"/>
              </a:ext>
            </a:extLst>
          </p:cNvPr>
          <p:cNvSpPr>
            <a:spLocks noGrp="1"/>
          </p:cNvSpPr>
          <p:nvPr>
            <p:ph type="body" sz="quarter" idx="18"/>
          </p:nvPr>
        </p:nvSpPr>
        <p:spPr>
          <a:xfrm>
            <a:off x="293455" y="360820"/>
            <a:ext cx="5533091" cy="1347787"/>
          </a:xfrm>
        </p:spPr>
        <p:txBody>
          <a:bodyPr>
            <a:normAutofit/>
          </a:bodyPr>
          <a:lstStyle/>
          <a:p>
            <a:r>
              <a:rPr lang="en-CA" sz="6000" dirty="0"/>
              <a:t>DO’s </a:t>
            </a:r>
          </a:p>
        </p:txBody>
      </p:sp>
      <p:sp>
        <p:nvSpPr>
          <p:cNvPr id="12" name="TextBox 11">
            <a:extLst>
              <a:ext uri="{FF2B5EF4-FFF2-40B4-BE49-F238E27FC236}">
                <a16:creationId xmlns:a16="http://schemas.microsoft.com/office/drawing/2014/main" id="{8F609B43-5187-D42C-B55E-FF5B24D14D5E}"/>
              </a:ext>
            </a:extLst>
          </p:cNvPr>
          <p:cNvSpPr txBox="1"/>
          <p:nvPr/>
        </p:nvSpPr>
        <p:spPr>
          <a:xfrm>
            <a:off x="351433" y="1205599"/>
            <a:ext cx="5102086" cy="5816977"/>
          </a:xfrm>
          <a:prstGeom prst="rect">
            <a:avLst/>
          </a:prstGeom>
          <a:noFill/>
        </p:spPr>
        <p:txBody>
          <a:bodyPr wrap="square" rtlCol="0">
            <a:spAutoFit/>
          </a:bodyPr>
          <a:lstStyle/>
          <a:p>
            <a:pPr marL="285750" indent="-285750">
              <a:buFont typeface="Arial" panose="020B0604020202020204" pitchFamily="34" charset="0"/>
              <a:buChar char="•"/>
            </a:pPr>
            <a:r>
              <a:rPr lang="en-CA" sz="1600" dirty="0"/>
              <a:t>Use </a:t>
            </a:r>
            <a:r>
              <a:rPr lang="en-CA" sz="1600" b="1" u="sng" dirty="0"/>
              <a:t>relevant</a:t>
            </a:r>
            <a:r>
              <a:rPr lang="en-CA" sz="1600" dirty="0"/>
              <a:t> hashtags to make your post more discoverable. E.g. #BusinessAnalysis #IIBA #IIBAMumbaiChapter</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Keep hashtags between 3 – 5 per post. Ideally.</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Research trending or niche hashtags using LinkedIn’s search bar feature. View image </a:t>
            </a:r>
            <a:r>
              <a:rPr lang="en-CA" sz="1600" dirty="0">
                <a:hlinkClick r:id="rId3"/>
              </a:rPr>
              <a:t>here.</a:t>
            </a: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Create and promote branded hashtags. E.g. #BBCConf #BABeyond #IIBABrusselsChapter</a:t>
            </a:r>
            <a:br>
              <a:rPr lang="en-CA" sz="1600" dirty="0"/>
            </a:br>
            <a:endParaRPr lang="en-CA" sz="1600" dirty="0"/>
          </a:p>
          <a:p>
            <a:pPr marL="285750" indent="-285750">
              <a:buFont typeface="Arial" panose="020B0604020202020204" pitchFamily="34" charset="0"/>
              <a:buChar char="•"/>
            </a:pPr>
            <a:r>
              <a:rPr lang="en-CA" sz="1600" dirty="0"/>
              <a:t>Tag individuals/companies/organization/event speakers and participants </a:t>
            </a:r>
            <a:r>
              <a:rPr lang="en-CA" sz="1600" b="1" u="sng" dirty="0"/>
              <a:t>relevant</a:t>
            </a:r>
            <a:r>
              <a:rPr lang="en-CA" sz="1600" dirty="0"/>
              <a:t> to the post. Tag &amp; Hashtag IIBA on all your posts! </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Respond promptly to comments by individuals/organizations tagged in the post. Doing so will help post generate visibility.</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Engage with posts you’re tagged in.</a:t>
            </a:r>
          </a:p>
          <a:p>
            <a:endParaRPr lang="en-CA" b="1" u="sng" dirty="0"/>
          </a:p>
          <a:p>
            <a:endParaRPr lang="en-CA" b="1" u="sng" dirty="0"/>
          </a:p>
        </p:txBody>
      </p:sp>
      <p:sp>
        <p:nvSpPr>
          <p:cNvPr id="5" name="TextBox 4">
            <a:extLst>
              <a:ext uri="{FF2B5EF4-FFF2-40B4-BE49-F238E27FC236}">
                <a16:creationId xmlns:a16="http://schemas.microsoft.com/office/drawing/2014/main" id="{6A7A0664-A9C9-0185-06DF-8EA18FFC4217}"/>
              </a:ext>
            </a:extLst>
          </p:cNvPr>
          <p:cNvSpPr txBox="1"/>
          <p:nvPr/>
        </p:nvSpPr>
        <p:spPr>
          <a:xfrm>
            <a:off x="6365454" y="1337455"/>
            <a:ext cx="4957981" cy="4278094"/>
          </a:xfrm>
          <a:prstGeom prst="rect">
            <a:avLst/>
          </a:prstGeom>
          <a:noFill/>
        </p:spPr>
        <p:txBody>
          <a:bodyPr wrap="square">
            <a:spAutoFit/>
          </a:bodyPr>
          <a:lstStyle/>
          <a:p>
            <a:pPr marL="285750" indent="-285750">
              <a:buFont typeface="Arial" panose="020B0604020202020204" pitchFamily="34" charset="0"/>
              <a:buChar char="•"/>
            </a:pPr>
            <a:r>
              <a:rPr lang="en-CA" sz="1600" dirty="0">
                <a:solidFill>
                  <a:schemeClr val="bg1"/>
                </a:solidFill>
              </a:rPr>
              <a:t>Over tag/tag an individual/organization simply for </a:t>
            </a:r>
          </a:p>
          <a:p>
            <a:r>
              <a:rPr lang="en-CA" sz="1600" dirty="0">
                <a:solidFill>
                  <a:schemeClr val="bg1"/>
                </a:solidFill>
              </a:rPr>
              <a:t>      attention or promotional purposes. </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Tag more than 6 individuals/organizations in a post unless it’s absolutely relevant such as when you’re referring to a conference agenda</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Ignore posts you or your chapter are tagged in. </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Put up a post without hashtags or tags. You’re missing out on opportunity to help your post with visibility. </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Forget to tag IIBA on all your posts!</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Forget to tag/check in to a location especially if it’s a large conference! </a:t>
            </a:r>
          </a:p>
        </p:txBody>
      </p:sp>
    </p:spTree>
    <p:extLst>
      <p:ext uri="{BB962C8B-B14F-4D97-AF65-F5344CB8AC3E}">
        <p14:creationId xmlns:p14="http://schemas.microsoft.com/office/powerpoint/2010/main" val="50676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1CD19-16DC-5BAC-DC67-3FB8A1B7EA5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9CEFDA-4F40-FCE9-1075-D2E767FC8BF5}"/>
              </a:ext>
            </a:extLst>
          </p:cNvPr>
          <p:cNvSpPr>
            <a:spLocks noGrp="1"/>
          </p:cNvSpPr>
          <p:nvPr>
            <p:ph type="title"/>
          </p:nvPr>
        </p:nvSpPr>
        <p:spPr/>
        <p:txBody>
          <a:bodyPr/>
          <a:lstStyle/>
          <a:p>
            <a:r>
              <a:rPr lang="en-CA" dirty="0"/>
              <a:t>Content strategy</a:t>
            </a:r>
          </a:p>
        </p:txBody>
      </p:sp>
      <p:pic>
        <p:nvPicPr>
          <p:cNvPr id="11" name="Picture Placeholder 10">
            <a:extLst>
              <a:ext uri="{FF2B5EF4-FFF2-40B4-BE49-F238E27FC236}">
                <a16:creationId xmlns:a16="http://schemas.microsoft.com/office/drawing/2014/main" id="{F7B73E07-A078-1B2A-65B2-F2DCC003B7C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9" name="Text Placeholder 8">
            <a:extLst>
              <a:ext uri="{FF2B5EF4-FFF2-40B4-BE49-F238E27FC236}">
                <a16:creationId xmlns:a16="http://schemas.microsoft.com/office/drawing/2014/main" id="{D8918A85-3D62-710F-372D-469AC8817674}"/>
              </a:ext>
            </a:extLst>
          </p:cNvPr>
          <p:cNvSpPr>
            <a:spLocks noGrp="1"/>
          </p:cNvSpPr>
          <p:nvPr>
            <p:ph type="body" sz="quarter" idx="14"/>
          </p:nvPr>
        </p:nvSpPr>
        <p:spPr>
          <a:xfrm>
            <a:off x="2863587" y="3693210"/>
            <a:ext cx="5554662" cy="2369858"/>
          </a:xfrm>
        </p:spPr>
        <p:txBody>
          <a:bodyPr/>
          <a:lstStyle/>
          <a:p>
            <a:r>
              <a:rPr lang="en-CA" dirty="0"/>
              <a:t>Content is King… if you don’t already know.</a:t>
            </a:r>
          </a:p>
        </p:txBody>
      </p:sp>
    </p:spTree>
    <p:extLst>
      <p:ext uri="{BB962C8B-B14F-4D97-AF65-F5344CB8AC3E}">
        <p14:creationId xmlns:p14="http://schemas.microsoft.com/office/powerpoint/2010/main" val="387728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99794B-708D-2BB5-D142-362962E3562E}"/>
              </a:ext>
            </a:extLst>
          </p:cNvPr>
          <p:cNvSpPr>
            <a:spLocks noGrp="1"/>
          </p:cNvSpPr>
          <p:nvPr>
            <p:ph type="title"/>
          </p:nvPr>
        </p:nvSpPr>
        <p:spPr/>
        <p:txBody>
          <a:bodyPr/>
          <a:lstStyle/>
          <a:p>
            <a:r>
              <a:rPr lang="en-CA" dirty="0"/>
              <a:t>Content strategy 1: content pillars</a:t>
            </a:r>
          </a:p>
        </p:txBody>
      </p:sp>
      <p:sp>
        <p:nvSpPr>
          <p:cNvPr id="6" name="Content Placeholder 5">
            <a:extLst>
              <a:ext uri="{FF2B5EF4-FFF2-40B4-BE49-F238E27FC236}">
                <a16:creationId xmlns:a16="http://schemas.microsoft.com/office/drawing/2014/main" id="{EEBAFA18-8360-AF19-3B02-35F11C8F851A}"/>
              </a:ext>
            </a:extLst>
          </p:cNvPr>
          <p:cNvSpPr>
            <a:spLocks noGrp="1"/>
          </p:cNvSpPr>
          <p:nvPr>
            <p:ph sz="quarter" idx="10"/>
          </p:nvPr>
        </p:nvSpPr>
        <p:spPr/>
        <p:txBody>
          <a:bodyPr/>
          <a:lstStyle/>
          <a:p>
            <a:pPr marL="0" indent="0">
              <a:buNone/>
            </a:pPr>
            <a:r>
              <a:rPr lang="en-CA" b="1" dirty="0"/>
              <a:t>Pillar 1: Educational </a:t>
            </a:r>
          </a:p>
          <a:p>
            <a:r>
              <a:rPr lang="en-CA" sz="2000" dirty="0"/>
              <a:t>The Educational pillar consists of content designed to enhance the reader’s knowledge and provide valuable insights. </a:t>
            </a:r>
          </a:p>
          <a:p>
            <a:r>
              <a:rPr lang="en-CA" sz="2000" dirty="0"/>
              <a:t>Content consists of thought leadership insights about Business Analysis trends, tools, techniques, tips, best practices, latest research &amp; more. </a:t>
            </a:r>
          </a:p>
          <a:p>
            <a:r>
              <a:rPr lang="en-CA" sz="2000" dirty="0"/>
              <a:t>Content Template Examples: </a:t>
            </a:r>
          </a:p>
          <a:p>
            <a:pPr marL="0" indent="0">
              <a:buNone/>
            </a:pPr>
            <a:r>
              <a:rPr lang="en-CA" sz="1600" i="1" dirty="0"/>
              <a:t>“Here are 5 tips to prepare for the CBAP certification” </a:t>
            </a:r>
          </a:p>
          <a:p>
            <a:pPr marL="0" indent="0">
              <a:buNone/>
            </a:pPr>
            <a:r>
              <a:rPr lang="en-CA" sz="1600" i="1" dirty="0"/>
              <a:t>“The recent Global State of Business Analysis by IIBA showed that….” </a:t>
            </a:r>
          </a:p>
          <a:p>
            <a:pPr marL="0" indent="0">
              <a:buNone/>
            </a:pPr>
            <a:r>
              <a:rPr lang="en-CA" sz="1600" i="1" dirty="0"/>
              <a:t>“#</a:t>
            </a:r>
            <a:r>
              <a:rPr lang="en-CA" sz="1600" i="1" dirty="0" err="1"/>
              <a:t>PestelAnalysis</a:t>
            </a:r>
            <a:r>
              <a:rPr lang="en-CA" sz="1600" i="1" dirty="0"/>
              <a:t> is a tool that helps identify external factors that could impact a business… read more:”</a:t>
            </a:r>
          </a:p>
          <a:p>
            <a:pPr marL="0" indent="0">
              <a:buNone/>
            </a:pPr>
            <a:r>
              <a:rPr lang="en-CA" sz="1600" i="1" dirty="0"/>
              <a:t>“A recent blog post from IIBA’s Analyst Catalyst discusses the 5 ways you can gain analysis experience.. Read on….”</a:t>
            </a:r>
          </a:p>
          <a:p>
            <a:pPr marL="0" indent="0">
              <a:buNone/>
            </a:pPr>
            <a:endParaRPr lang="en-CA" dirty="0"/>
          </a:p>
        </p:txBody>
      </p:sp>
    </p:spTree>
    <p:extLst>
      <p:ext uri="{BB962C8B-B14F-4D97-AF65-F5344CB8AC3E}">
        <p14:creationId xmlns:p14="http://schemas.microsoft.com/office/powerpoint/2010/main" val="1069235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0BF51-7F52-081E-0BE6-4972E93412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8A6A53-472A-6AEB-BF03-C5F106DEABDF}"/>
              </a:ext>
            </a:extLst>
          </p:cNvPr>
          <p:cNvSpPr>
            <a:spLocks noGrp="1"/>
          </p:cNvSpPr>
          <p:nvPr>
            <p:ph type="title"/>
          </p:nvPr>
        </p:nvSpPr>
        <p:spPr/>
        <p:txBody>
          <a:bodyPr/>
          <a:lstStyle/>
          <a:p>
            <a:r>
              <a:rPr lang="en-CA" dirty="0"/>
              <a:t>Content strategy 1: content pillars</a:t>
            </a:r>
          </a:p>
        </p:txBody>
      </p:sp>
      <p:sp>
        <p:nvSpPr>
          <p:cNvPr id="6" name="Content Placeholder 5">
            <a:extLst>
              <a:ext uri="{FF2B5EF4-FFF2-40B4-BE49-F238E27FC236}">
                <a16:creationId xmlns:a16="http://schemas.microsoft.com/office/drawing/2014/main" id="{38A92CC2-1048-70C0-861D-FDE82DB0C678}"/>
              </a:ext>
            </a:extLst>
          </p:cNvPr>
          <p:cNvSpPr>
            <a:spLocks noGrp="1"/>
          </p:cNvSpPr>
          <p:nvPr>
            <p:ph sz="quarter" idx="10"/>
          </p:nvPr>
        </p:nvSpPr>
        <p:spPr/>
        <p:txBody>
          <a:bodyPr>
            <a:normAutofit/>
          </a:bodyPr>
          <a:lstStyle/>
          <a:p>
            <a:pPr marL="0" indent="0">
              <a:buNone/>
            </a:pPr>
            <a:r>
              <a:rPr lang="en-CA" b="1" dirty="0"/>
              <a:t>Pillar 2: Promotional</a:t>
            </a:r>
          </a:p>
          <a:p>
            <a:r>
              <a:rPr lang="en-CA" sz="2000" dirty="0"/>
              <a:t>The Promotional pillar focuses on content such as promoting chapter events, study groups, webinars, certifications, membership &amp; more! </a:t>
            </a:r>
          </a:p>
          <a:p>
            <a:r>
              <a:rPr lang="en-CA" sz="2000" dirty="0"/>
              <a:t>Although this pillar is a straight up promotional one, always try to keep it as interesting/engaging as possible.</a:t>
            </a:r>
          </a:p>
          <a:p>
            <a:r>
              <a:rPr lang="en-CA" sz="2000" dirty="0"/>
              <a:t>Content Template Examples: </a:t>
            </a:r>
          </a:p>
          <a:p>
            <a:pPr marL="0" indent="0">
              <a:buNone/>
            </a:pPr>
            <a:r>
              <a:rPr lang="en-CA" sz="1600" i="1" dirty="0"/>
              <a:t>“Our upcoming webinar talks about X topic. What do you think about X topic? Join us in discussing this, on our upcoming webinar: &lt;insert link&gt;” </a:t>
            </a:r>
          </a:p>
          <a:p>
            <a:pPr marL="0" indent="0">
              <a:buNone/>
            </a:pPr>
            <a:r>
              <a:rPr lang="en-CA" sz="1600" i="1" dirty="0"/>
              <a:t>“Are you preparing for the Agile Analysis certification? You don’t have to do it alone! Join our chapter study group on X date X time…” </a:t>
            </a:r>
          </a:p>
          <a:p>
            <a:pPr marL="0" indent="0">
              <a:buNone/>
            </a:pPr>
            <a:r>
              <a:rPr lang="en-CA" sz="1600" i="1" dirty="0"/>
              <a:t>“Join IIBA as a member and it’ll open your doors to endless business analysis resources and what our Chapter has to offer…” </a:t>
            </a:r>
          </a:p>
          <a:p>
            <a:pPr marL="0" indent="0">
              <a:buNone/>
            </a:pPr>
            <a:endParaRPr lang="en-CA" dirty="0"/>
          </a:p>
        </p:txBody>
      </p:sp>
    </p:spTree>
    <p:extLst>
      <p:ext uri="{BB962C8B-B14F-4D97-AF65-F5344CB8AC3E}">
        <p14:creationId xmlns:p14="http://schemas.microsoft.com/office/powerpoint/2010/main" val="1443004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0003D-77B7-5656-408D-EF368F67F0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BEAE7B-76B0-6945-94B5-163ABABED4D6}"/>
              </a:ext>
            </a:extLst>
          </p:cNvPr>
          <p:cNvSpPr>
            <a:spLocks noGrp="1"/>
          </p:cNvSpPr>
          <p:nvPr>
            <p:ph type="title"/>
          </p:nvPr>
        </p:nvSpPr>
        <p:spPr/>
        <p:txBody>
          <a:bodyPr/>
          <a:lstStyle/>
          <a:p>
            <a:r>
              <a:rPr lang="en-CA" dirty="0"/>
              <a:t>Content strategy 1: content pillars</a:t>
            </a:r>
          </a:p>
        </p:txBody>
      </p:sp>
      <p:sp>
        <p:nvSpPr>
          <p:cNvPr id="6" name="Content Placeholder 5">
            <a:extLst>
              <a:ext uri="{FF2B5EF4-FFF2-40B4-BE49-F238E27FC236}">
                <a16:creationId xmlns:a16="http://schemas.microsoft.com/office/drawing/2014/main" id="{6F4A8472-05B7-5A64-05FC-938B9D62E807}"/>
              </a:ext>
            </a:extLst>
          </p:cNvPr>
          <p:cNvSpPr>
            <a:spLocks noGrp="1"/>
          </p:cNvSpPr>
          <p:nvPr>
            <p:ph sz="quarter" idx="10"/>
          </p:nvPr>
        </p:nvSpPr>
        <p:spPr/>
        <p:txBody>
          <a:bodyPr>
            <a:normAutofit/>
          </a:bodyPr>
          <a:lstStyle/>
          <a:p>
            <a:pPr marL="0" indent="0">
              <a:buNone/>
            </a:pPr>
            <a:r>
              <a:rPr lang="en-CA" b="1" dirty="0"/>
              <a:t>Pillar 3: Engagement</a:t>
            </a:r>
          </a:p>
          <a:p>
            <a:r>
              <a:rPr lang="en-CA" sz="2000" dirty="0"/>
              <a:t>The Engagement pillar consists of content that’s light-hearted, engaging of course, and designed to generate responses from the reader. </a:t>
            </a:r>
          </a:p>
          <a:p>
            <a:r>
              <a:rPr lang="en-CA" sz="2000" dirty="0"/>
              <a:t>Some examples that can be classified under the engagement pillar are business analysis memes/jokes, quizzes and polls, open-ended questions, and others that have been discussed earlier in this deck. </a:t>
            </a:r>
          </a:p>
          <a:p>
            <a:r>
              <a:rPr lang="en-CA" sz="2000" dirty="0"/>
              <a:t>Content Examples: </a:t>
            </a:r>
          </a:p>
          <a:p>
            <a:pPr marL="0" indent="0">
              <a:buNone/>
            </a:pPr>
            <a:endParaRPr lang="en-CA" dirty="0"/>
          </a:p>
        </p:txBody>
      </p:sp>
      <p:pic>
        <p:nvPicPr>
          <p:cNvPr id="3" name="Picture 2">
            <a:extLst>
              <a:ext uri="{FF2B5EF4-FFF2-40B4-BE49-F238E27FC236}">
                <a16:creationId xmlns:a16="http://schemas.microsoft.com/office/drawing/2014/main" id="{3F0D0FAE-C02F-9CB7-0914-488F9E38C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138" y="4437225"/>
            <a:ext cx="2511287" cy="1675009"/>
          </a:xfrm>
          <a:prstGeom prst="rect">
            <a:avLst/>
          </a:prstGeom>
        </p:spPr>
      </p:pic>
      <p:pic>
        <p:nvPicPr>
          <p:cNvPr id="7" name="Picture 6">
            <a:extLst>
              <a:ext uri="{FF2B5EF4-FFF2-40B4-BE49-F238E27FC236}">
                <a16:creationId xmlns:a16="http://schemas.microsoft.com/office/drawing/2014/main" id="{919EAD77-383D-2477-5BE3-EFDF1FA7C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494" y="4065359"/>
            <a:ext cx="3530607" cy="2074055"/>
          </a:xfrm>
          <a:prstGeom prst="rect">
            <a:avLst/>
          </a:prstGeom>
        </p:spPr>
      </p:pic>
      <p:pic>
        <p:nvPicPr>
          <p:cNvPr id="9" name="Picture 8">
            <a:extLst>
              <a:ext uri="{FF2B5EF4-FFF2-40B4-BE49-F238E27FC236}">
                <a16:creationId xmlns:a16="http://schemas.microsoft.com/office/drawing/2014/main" id="{9349882D-F900-6410-769E-2E18FAA19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863" y="3946100"/>
            <a:ext cx="2541102" cy="2293353"/>
          </a:xfrm>
          <a:prstGeom prst="rect">
            <a:avLst/>
          </a:prstGeom>
        </p:spPr>
      </p:pic>
    </p:spTree>
    <p:extLst>
      <p:ext uri="{BB962C8B-B14F-4D97-AF65-F5344CB8AC3E}">
        <p14:creationId xmlns:p14="http://schemas.microsoft.com/office/powerpoint/2010/main" val="879461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60E93-67BC-710D-8C92-3F136D2FD9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30D4E3D-1A1B-41BA-622E-08A6176DC394}"/>
              </a:ext>
            </a:extLst>
          </p:cNvPr>
          <p:cNvSpPr>
            <a:spLocks noGrp="1"/>
          </p:cNvSpPr>
          <p:nvPr>
            <p:ph type="title"/>
          </p:nvPr>
        </p:nvSpPr>
        <p:spPr/>
        <p:txBody>
          <a:bodyPr/>
          <a:lstStyle/>
          <a:p>
            <a:r>
              <a:rPr lang="en-CA" dirty="0"/>
              <a:t>Content strategy 1: content pillars</a:t>
            </a:r>
          </a:p>
        </p:txBody>
      </p:sp>
      <p:sp>
        <p:nvSpPr>
          <p:cNvPr id="6" name="Content Placeholder 5">
            <a:extLst>
              <a:ext uri="{FF2B5EF4-FFF2-40B4-BE49-F238E27FC236}">
                <a16:creationId xmlns:a16="http://schemas.microsoft.com/office/drawing/2014/main" id="{DBB75CE5-90DB-FD8F-7E75-EA192FA0441D}"/>
              </a:ext>
            </a:extLst>
          </p:cNvPr>
          <p:cNvSpPr>
            <a:spLocks noGrp="1"/>
          </p:cNvSpPr>
          <p:nvPr>
            <p:ph sz="quarter" idx="10"/>
          </p:nvPr>
        </p:nvSpPr>
        <p:spPr/>
        <p:txBody>
          <a:bodyPr>
            <a:normAutofit/>
          </a:bodyPr>
          <a:lstStyle/>
          <a:p>
            <a:pPr marL="0" indent="0">
              <a:buNone/>
            </a:pPr>
            <a:r>
              <a:rPr lang="en-CA" b="1" dirty="0"/>
              <a:t>Pillar 4: Community</a:t>
            </a:r>
          </a:p>
          <a:p>
            <a:r>
              <a:rPr lang="en-CA" sz="2000" dirty="0"/>
              <a:t>The community-focused pillar consists of content such as celebrating member’s achievements, shout-out to volunteers, chapter’s milestone, member’s testimonial, and more! </a:t>
            </a:r>
          </a:p>
          <a:p>
            <a:r>
              <a:rPr lang="en-CA" sz="2000" dirty="0"/>
              <a:t>IIBA Chapters is all about the business analysis community – supporting individuals and helping them grow professionally through events, networking, mentorship and more. </a:t>
            </a:r>
          </a:p>
          <a:p>
            <a:r>
              <a:rPr lang="en-CA" sz="2000" dirty="0"/>
              <a:t>Think of this pillar as a celebration of or giving back to the IIBA/business analysis community </a:t>
            </a:r>
          </a:p>
          <a:p>
            <a:r>
              <a:rPr lang="en-CA" sz="2000" dirty="0"/>
              <a:t>Content Examples: </a:t>
            </a:r>
          </a:p>
          <a:p>
            <a:pPr marL="0" indent="0">
              <a:buNone/>
            </a:pPr>
            <a:endParaRPr lang="en-CA" dirty="0"/>
          </a:p>
        </p:txBody>
      </p:sp>
      <p:pic>
        <p:nvPicPr>
          <p:cNvPr id="4" name="Picture 3">
            <a:extLst>
              <a:ext uri="{FF2B5EF4-FFF2-40B4-BE49-F238E27FC236}">
                <a16:creationId xmlns:a16="http://schemas.microsoft.com/office/drawing/2014/main" id="{EE2E4FB7-9759-B03D-9AD2-7F2196D49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756" y="4411592"/>
            <a:ext cx="2613242" cy="1827861"/>
          </a:xfrm>
          <a:prstGeom prst="rect">
            <a:avLst/>
          </a:prstGeom>
        </p:spPr>
      </p:pic>
      <p:pic>
        <p:nvPicPr>
          <p:cNvPr id="10" name="Picture 9">
            <a:extLst>
              <a:ext uri="{FF2B5EF4-FFF2-40B4-BE49-F238E27FC236}">
                <a16:creationId xmlns:a16="http://schemas.microsoft.com/office/drawing/2014/main" id="{3F5096EB-1AAA-CBE9-5A15-203C2FBC6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553" y="4411592"/>
            <a:ext cx="2126290" cy="1955952"/>
          </a:xfrm>
          <a:prstGeom prst="rect">
            <a:avLst/>
          </a:prstGeom>
        </p:spPr>
      </p:pic>
    </p:spTree>
    <p:extLst>
      <p:ext uri="{BB962C8B-B14F-4D97-AF65-F5344CB8AC3E}">
        <p14:creationId xmlns:p14="http://schemas.microsoft.com/office/powerpoint/2010/main" val="3830336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0411D-E422-8BE5-3FE2-A4716E9CC7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8CB788-BF31-DBC7-D0F5-AE4ABC669177}"/>
              </a:ext>
            </a:extLst>
          </p:cNvPr>
          <p:cNvSpPr>
            <a:spLocks noGrp="1"/>
          </p:cNvSpPr>
          <p:nvPr>
            <p:ph type="title"/>
          </p:nvPr>
        </p:nvSpPr>
        <p:spPr/>
        <p:txBody>
          <a:bodyPr/>
          <a:lstStyle/>
          <a:p>
            <a:r>
              <a:rPr lang="en-CA" dirty="0"/>
              <a:t>Content strategy 1: content pillars</a:t>
            </a:r>
          </a:p>
        </p:txBody>
      </p:sp>
      <p:sp>
        <p:nvSpPr>
          <p:cNvPr id="6" name="Content Placeholder 5">
            <a:extLst>
              <a:ext uri="{FF2B5EF4-FFF2-40B4-BE49-F238E27FC236}">
                <a16:creationId xmlns:a16="http://schemas.microsoft.com/office/drawing/2014/main" id="{7F9F3CB5-3C9E-501D-9245-422F0CB85368}"/>
              </a:ext>
            </a:extLst>
          </p:cNvPr>
          <p:cNvSpPr>
            <a:spLocks noGrp="1"/>
          </p:cNvSpPr>
          <p:nvPr>
            <p:ph sz="quarter" idx="10"/>
          </p:nvPr>
        </p:nvSpPr>
        <p:spPr>
          <a:xfrm>
            <a:off x="1286069" y="1807030"/>
            <a:ext cx="10627635" cy="4421492"/>
          </a:xfrm>
        </p:spPr>
        <p:txBody>
          <a:bodyPr>
            <a:normAutofit fontScale="47500" lnSpcReduction="20000"/>
          </a:bodyPr>
          <a:lstStyle/>
          <a:p>
            <a:pPr marL="0" indent="0">
              <a:buNone/>
            </a:pPr>
            <a:r>
              <a:rPr lang="en-CA" sz="7000" b="1" dirty="0"/>
              <a:t>Pillar 5: Analysis Everywhere</a:t>
            </a:r>
            <a:endParaRPr lang="en-CA" sz="4200" b="1" dirty="0"/>
          </a:p>
          <a:p>
            <a:r>
              <a:rPr lang="en-US" sz="4200" b="1" dirty="0"/>
              <a:t>Global Impact: </a:t>
            </a:r>
          </a:p>
          <a:p>
            <a:pPr marL="0" indent="0">
              <a:buNone/>
            </a:pPr>
            <a:r>
              <a:rPr lang="en-US" sz="4200" dirty="0"/>
              <a:t>Launched by IIBA in 2024, the "Analysis Everywhere" campaign highlights the universal importance and diverse applications of business analysis across various sectors and roles worldwide. </a:t>
            </a:r>
          </a:p>
          <a:p>
            <a:r>
              <a:rPr lang="en-US" sz="4200" b="1" dirty="0"/>
              <a:t>Community and Stories: </a:t>
            </a:r>
          </a:p>
          <a:p>
            <a:pPr marL="0" indent="0">
              <a:buNone/>
            </a:pPr>
            <a:r>
              <a:rPr lang="en-US" sz="4200" dirty="0"/>
              <a:t>It focuses on sharing stories and amplifying the voices of business analysis practitioners, showcasing   the profession's significant impact on organizations.</a:t>
            </a:r>
          </a:p>
          <a:p>
            <a:r>
              <a:rPr lang="en-US" sz="4200" b="1" dirty="0"/>
              <a:t>Get Involved on Social Media: </a:t>
            </a:r>
          </a:p>
          <a:p>
            <a:pPr marL="514350" indent="-514350">
              <a:buAutoNum type="alphaLcParenR"/>
            </a:pPr>
            <a:r>
              <a:rPr lang="en-US" sz="4200" dirty="0"/>
              <a:t>Share your business analysis story/journey, tag IIBA and #AnalysisEverywhere </a:t>
            </a:r>
          </a:p>
          <a:p>
            <a:pPr marL="514350" indent="-514350">
              <a:buAutoNum type="alphaLcParenR"/>
            </a:pPr>
            <a:r>
              <a:rPr lang="en-US" sz="4200" dirty="0"/>
              <a:t>Tell us what #AnalysisEverywhere means to you… </a:t>
            </a:r>
          </a:p>
          <a:p>
            <a:pPr marL="514350" indent="-514350">
              <a:buAutoNum type="alphaLcParenR"/>
            </a:pPr>
            <a:r>
              <a:rPr lang="en-US" sz="4200" dirty="0"/>
              <a:t>Connect with your local chapter to get your hands on the #AnalysisEverywhere orange ball </a:t>
            </a:r>
          </a:p>
          <a:p>
            <a:pPr marL="514350" indent="-514350">
              <a:buAutoNum type="alphaLcParenR"/>
            </a:pPr>
            <a:r>
              <a:rPr lang="en-US" sz="4200" dirty="0"/>
              <a:t>Head on to iiba.org/</a:t>
            </a:r>
            <a:r>
              <a:rPr lang="en-US" sz="4200" dirty="0" err="1"/>
              <a:t>analysiseverywhere</a:t>
            </a:r>
            <a:r>
              <a:rPr lang="en-US" sz="4200" dirty="0"/>
              <a:t> for many more ideas &amp; downloadable graphics by IIBA</a:t>
            </a:r>
          </a:p>
          <a:p>
            <a:pPr marL="0" indent="0">
              <a:buNone/>
            </a:pPr>
            <a:endParaRPr lang="en-CA" dirty="0"/>
          </a:p>
        </p:txBody>
      </p:sp>
    </p:spTree>
    <p:extLst>
      <p:ext uri="{BB962C8B-B14F-4D97-AF65-F5344CB8AC3E}">
        <p14:creationId xmlns:p14="http://schemas.microsoft.com/office/powerpoint/2010/main" val="304811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1F63-9CD3-7DBD-E537-B29B1CF6DC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0D0335-8B81-2377-0BFA-9EF0C7450C83}"/>
              </a:ext>
            </a:extLst>
          </p:cNvPr>
          <p:cNvSpPr>
            <a:spLocks noGrp="1"/>
          </p:cNvSpPr>
          <p:nvPr>
            <p:ph type="title"/>
          </p:nvPr>
        </p:nvSpPr>
        <p:spPr>
          <a:xfrm>
            <a:off x="1286069" y="1120676"/>
            <a:ext cx="9619488" cy="1029513"/>
          </a:xfrm>
        </p:spPr>
        <p:txBody>
          <a:bodyPr/>
          <a:lstStyle/>
          <a:p>
            <a:r>
              <a:rPr lang="en-CA" dirty="0"/>
              <a:t>Content strategy 2: images, videos &amp; link posts (Part 1)</a:t>
            </a:r>
          </a:p>
        </p:txBody>
      </p:sp>
      <p:sp>
        <p:nvSpPr>
          <p:cNvPr id="6" name="Content Placeholder 5">
            <a:extLst>
              <a:ext uri="{FF2B5EF4-FFF2-40B4-BE49-F238E27FC236}">
                <a16:creationId xmlns:a16="http://schemas.microsoft.com/office/drawing/2014/main" id="{39E02D54-1761-D301-BD41-BFF94F7CB798}"/>
              </a:ext>
            </a:extLst>
          </p:cNvPr>
          <p:cNvSpPr>
            <a:spLocks noGrp="1"/>
          </p:cNvSpPr>
          <p:nvPr>
            <p:ph sz="quarter" idx="10"/>
          </p:nvPr>
        </p:nvSpPr>
        <p:spPr>
          <a:xfrm>
            <a:off x="1285696" y="2052195"/>
            <a:ext cx="10634634" cy="4978083"/>
          </a:xfrm>
        </p:spPr>
        <p:txBody>
          <a:bodyPr>
            <a:normAutofit/>
          </a:bodyPr>
          <a:lstStyle/>
          <a:p>
            <a:pPr marL="0" indent="0">
              <a:buNone/>
            </a:pPr>
            <a:r>
              <a:rPr lang="en-US" b="1" dirty="0"/>
              <a:t>Videos</a:t>
            </a:r>
          </a:p>
          <a:p>
            <a:pPr marL="0" indent="0">
              <a:buNone/>
            </a:pPr>
            <a:r>
              <a:rPr lang="en-US" sz="2000" b="1" dirty="0"/>
              <a:t>Performance:</a:t>
            </a:r>
            <a:r>
              <a:rPr lang="en-US" sz="2000" dirty="0"/>
              <a:t> Videos are the best performing type of post across all social media platforms.</a:t>
            </a:r>
          </a:p>
          <a:p>
            <a:pPr marL="0" indent="0">
              <a:buNone/>
            </a:pPr>
            <a:r>
              <a:rPr lang="en-US" sz="2000" b="1" dirty="0"/>
              <a:t>Length: </a:t>
            </a:r>
            <a:r>
              <a:rPr lang="en-US" sz="2000" dirty="0"/>
              <a:t>Keep videos between 20 to 60 seconds to maintain viewer engagement.</a:t>
            </a:r>
          </a:p>
          <a:p>
            <a:pPr marL="0" indent="0">
              <a:buNone/>
            </a:pPr>
            <a:r>
              <a:rPr lang="en-US" sz="2000" b="1" dirty="0"/>
              <a:t>Quality:</a:t>
            </a:r>
            <a:r>
              <a:rPr lang="en-US" sz="2000" dirty="0"/>
              <a:t> Videos can be shot on a smartphone, but ensure that your voice is audible and the lighting is sufficient for clear visuals. Use landscape instead of portrait where possible.</a:t>
            </a:r>
          </a:p>
          <a:p>
            <a:pPr marL="0" indent="0">
              <a:buNone/>
            </a:pPr>
            <a:endParaRPr lang="en-US" sz="2000" b="1" dirty="0"/>
          </a:p>
          <a:p>
            <a:pPr marL="0" indent="0">
              <a:buNone/>
            </a:pPr>
            <a:r>
              <a:rPr lang="en-US" b="1" dirty="0"/>
              <a:t>Images</a:t>
            </a:r>
          </a:p>
          <a:p>
            <a:pPr marL="0" indent="0">
              <a:buNone/>
            </a:pPr>
            <a:r>
              <a:rPr lang="en-US" sz="2000" b="1" dirty="0"/>
              <a:t>Performance:</a:t>
            </a:r>
            <a:r>
              <a:rPr lang="en-US" sz="2000" dirty="0"/>
              <a:t> Image posts are the second-best performing type of post and are commonly used.</a:t>
            </a:r>
          </a:p>
          <a:p>
            <a:pPr marL="0" indent="0">
              <a:buNone/>
            </a:pPr>
            <a:r>
              <a:rPr lang="en-US" sz="2000" b="1" dirty="0"/>
              <a:t>Content: </a:t>
            </a:r>
            <a:r>
              <a:rPr lang="en-US" sz="2000" dirty="0"/>
              <a:t>Share images from events, chapter gatherings, or create simple designs using tools like Canva.</a:t>
            </a:r>
          </a:p>
          <a:p>
            <a:pPr marL="0" indent="0">
              <a:buNone/>
            </a:pPr>
            <a:r>
              <a:rPr lang="en-US" sz="2000" b="1" dirty="0"/>
              <a:t>Guidelines:</a:t>
            </a:r>
            <a:r>
              <a:rPr lang="en-US" sz="2000" dirty="0"/>
              <a:t> Follow IIBA brand guidelines and colors for consistency.</a:t>
            </a:r>
          </a:p>
          <a:p>
            <a:pPr marL="0" indent="0">
              <a:buNone/>
            </a:pPr>
            <a:r>
              <a:rPr lang="en-US" sz="2000" b="1" dirty="0"/>
              <a:t>Variety:</a:t>
            </a:r>
            <a:r>
              <a:rPr lang="en-US" sz="2000" dirty="0"/>
              <a:t> Use infographics, charts, or quote cards to emphasize your message.</a:t>
            </a:r>
          </a:p>
          <a:p>
            <a:pPr marL="0" indent="0">
              <a:buNone/>
            </a:pPr>
            <a:endParaRPr lang="en-US" dirty="0"/>
          </a:p>
        </p:txBody>
      </p:sp>
    </p:spTree>
    <p:extLst>
      <p:ext uri="{BB962C8B-B14F-4D97-AF65-F5344CB8AC3E}">
        <p14:creationId xmlns:p14="http://schemas.microsoft.com/office/powerpoint/2010/main" val="160839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4244-0909-9920-BE82-500A8339F18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11BB979-5665-A915-4099-B7945D09288E}"/>
              </a:ext>
            </a:extLst>
          </p:cNvPr>
          <p:cNvSpPr>
            <a:spLocks noGrp="1"/>
          </p:cNvSpPr>
          <p:nvPr>
            <p:ph type="title"/>
          </p:nvPr>
        </p:nvSpPr>
        <p:spPr>
          <a:xfrm>
            <a:off x="1286069" y="1120676"/>
            <a:ext cx="9619488" cy="1029513"/>
          </a:xfrm>
        </p:spPr>
        <p:txBody>
          <a:bodyPr/>
          <a:lstStyle/>
          <a:p>
            <a:r>
              <a:rPr lang="en-CA" dirty="0"/>
              <a:t>Content strategy 2: images, videos &amp; link posts (part 2)</a:t>
            </a:r>
          </a:p>
        </p:txBody>
      </p:sp>
      <p:sp>
        <p:nvSpPr>
          <p:cNvPr id="6" name="Content Placeholder 5">
            <a:extLst>
              <a:ext uri="{FF2B5EF4-FFF2-40B4-BE49-F238E27FC236}">
                <a16:creationId xmlns:a16="http://schemas.microsoft.com/office/drawing/2014/main" id="{4C3DBB95-5862-1872-B392-0921B8456B30}"/>
              </a:ext>
            </a:extLst>
          </p:cNvPr>
          <p:cNvSpPr>
            <a:spLocks noGrp="1"/>
          </p:cNvSpPr>
          <p:nvPr>
            <p:ph sz="quarter" idx="10"/>
          </p:nvPr>
        </p:nvSpPr>
        <p:spPr>
          <a:xfrm>
            <a:off x="1285696" y="2052195"/>
            <a:ext cx="10634634" cy="4332385"/>
          </a:xfrm>
        </p:spPr>
        <p:txBody>
          <a:bodyPr>
            <a:normAutofit fontScale="85000" lnSpcReduction="20000"/>
          </a:bodyPr>
          <a:lstStyle/>
          <a:p>
            <a:pPr marL="0" indent="0">
              <a:buNone/>
            </a:pPr>
            <a:r>
              <a:rPr lang="en-US" sz="3300" b="1" dirty="0"/>
              <a:t>Link Posts</a:t>
            </a:r>
          </a:p>
          <a:p>
            <a:pPr marL="0" indent="0">
              <a:buNone/>
            </a:pPr>
            <a:r>
              <a:rPr lang="en-US" b="1" dirty="0"/>
              <a:t>Definition:</a:t>
            </a:r>
            <a:r>
              <a:rPr lang="en-US" dirty="0"/>
              <a:t> Link posts drive people directly to a URL using a caption and often show a link preview.</a:t>
            </a:r>
          </a:p>
          <a:p>
            <a:pPr marL="0" indent="0">
              <a:buNone/>
            </a:pPr>
            <a:r>
              <a:rPr lang="en-US" b="1" dirty="0"/>
              <a:t>Usage:</a:t>
            </a:r>
            <a:r>
              <a:rPr lang="en-US" dirty="0"/>
              <a:t> While it's good to have a mix of posts, use link posts sparingly as they are the least effective compared to video and image posts.</a:t>
            </a:r>
          </a:p>
          <a:p>
            <a:pPr marL="0" indent="0">
              <a:buNone/>
            </a:pPr>
            <a:endParaRPr lang="en-US" dirty="0"/>
          </a:p>
          <a:p>
            <a:pPr marL="0" indent="0">
              <a:buNone/>
            </a:pPr>
            <a:r>
              <a:rPr lang="en-US" sz="3300" b="1" dirty="0"/>
              <a:t>Emojis </a:t>
            </a:r>
          </a:p>
          <a:p>
            <a:pPr marL="0" indent="0">
              <a:buNone/>
            </a:pPr>
            <a:r>
              <a:rPr lang="en-US" b="1" dirty="0"/>
              <a:t>Purpose: </a:t>
            </a:r>
            <a:r>
              <a:rPr lang="en-US" dirty="0"/>
              <a:t>Emojis add personality to a post and can make it more engaging.</a:t>
            </a:r>
          </a:p>
          <a:p>
            <a:pPr marL="0" indent="0">
              <a:buNone/>
            </a:pPr>
            <a:r>
              <a:rPr lang="en-US" b="1" dirty="0"/>
              <a:t>Usage:</a:t>
            </a:r>
            <a:r>
              <a:rPr lang="en-US" dirty="0"/>
              <a:t> Use emojis sparingly, limiting to one or two per post to maintain professionalism.</a:t>
            </a:r>
          </a:p>
          <a:p>
            <a:pPr marL="0" indent="0">
              <a:buNone/>
            </a:pPr>
            <a:r>
              <a:rPr lang="en-US" b="1" dirty="0"/>
              <a:t>Caution:</a:t>
            </a:r>
            <a:r>
              <a:rPr lang="en-US" dirty="0"/>
              <a:t> Overuse of emojis can make a post look unprofessional and may suggest it was written by AI.</a:t>
            </a:r>
          </a:p>
          <a:p>
            <a:pPr marL="0" indent="0">
              <a:buNone/>
            </a:pPr>
            <a:endParaRPr lang="en-CA" dirty="0"/>
          </a:p>
        </p:txBody>
      </p:sp>
    </p:spTree>
    <p:extLst>
      <p:ext uri="{BB962C8B-B14F-4D97-AF65-F5344CB8AC3E}">
        <p14:creationId xmlns:p14="http://schemas.microsoft.com/office/powerpoint/2010/main" val="381670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2E572E-7405-17E3-3A8E-0AD49283E074}"/>
              </a:ext>
            </a:extLst>
          </p:cNvPr>
          <p:cNvSpPr txBox="1"/>
          <p:nvPr/>
        </p:nvSpPr>
        <p:spPr>
          <a:xfrm>
            <a:off x="828261" y="2398643"/>
            <a:ext cx="9415669" cy="369332"/>
          </a:xfrm>
          <a:prstGeom prst="rect">
            <a:avLst/>
          </a:prstGeom>
          <a:noFill/>
        </p:spPr>
        <p:txBody>
          <a:bodyPr wrap="square" rtlCol="0">
            <a:spAutoFit/>
          </a:bodyPr>
          <a:lstStyle/>
          <a:p>
            <a:endParaRPr lang="en-CA" dirty="0"/>
          </a:p>
        </p:txBody>
      </p:sp>
      <p:sp>
        <p:nvSpPr>
          <p:cNvPr id="4" name="Content Placeholder 3">
            <a:extLst>
              <a:ext uri="{FF2B5EF4-FFF2-40B4-BE49-F238E27FC236}">
                <a16:creationId xmlns:a16="http://schemas.microsoft.com/office/drawing/2014/main" id="{69D16918-98D8-2169-05A6-403EB5DFC241}"/>
              </a:ext>
            </a:extLst>
          </p:cNvPr>
          <p:cNvSpPr>
            <a:spLocks noGrp="1"/>
          </p:cNvSpPr>
          <p:nvPr>
            <p:ph sz="quarter" idx="10"/>
          </p:nvPr>
        </p:nvSpPr>
        <p:spPr>
          <a:xfrm>
            <a:off x="152400" y="1743079"/>
            <a:ext cx="11376991" cy="2092881"/>
          </a:xfrm>
        </p:spPr>
        <p:txBody>
          <a:bodyPr/>
          <a:lstStyle/>
          <a:p>
            <a:pPr algn="ctr"/>
            <a:r>
              <a:rPr lang="en-US" sz="2500" i="1" dirty="0"/>
              <a:t>"If your IIBA chapter isn't leveraging social media, you're not just missing out—you're losing opportunities to grow your community, connect with aspiring and seasoned Business Analysts, and showcase your value. </a:t>
            </a:r>
          </a:p>
          <a:p>
            <a:pPr algn="ctr"/>
            <a:r>
              <a:rPr lang="en-US" sz="2500" i="1" dirty="0"/>
              <a:t>Social media is the modern hub for collaboration, knowledge sharing, and expanding your chapter's reach. Without it, you're leaving potential members and partnerships untapped."</a:t>
            </a:r>
            <a:endParaRPr lang="en-CA" sz="2500" i="1" dirty="0"/>
          </a:p>
        </p:txBody>
      </p:sp>
    </p:spTree>
    <p:extLst>
      <p:ext uri="{BB962C8B-B14F-4D97-AF65-F5344CB8AC3E}">
        <p14:creationId xmlns:p14="http://schemas.microsoft.com/office/powerpoint/2010/main" val="128063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D0E7D-6D5F-E486-B1FA-73BF55DFC2B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E85DB8-08E8-C93A-7EAA-F1B47102B943}"/>
              </a:ext>
            </a:extLst>
          </p:cNvPr>
          <p:cNvSpPr>
            <a:spLocks noGrp="1"/>
          </p:cNvSpPr>
          <p:nvPr>
            <p:ph type="title"/>
          </p:nvPr>
        </p:nvSpPr>
        <p:spPr>
          <a:xfrm>
            <a:off x="1286069" y="1120676"/>
            <a:ext cx="9619488" cy="1029513"/>
          </a:xfrm>
        </p:spPr>
        <p:txBody>
          <a:bodyPr/>
          <a:lstStyle/>
          <a:p>
            <a:r>
              <a:rPr lang="en-CA" dirty="0"/>
              <a:t>Content strategy 3: Collaborate with other chapters</a:t>
            </a:r>
          </a:p>
        </p:txBody>
      </p:sp>
      <p:sp>
        <p:nvSpPr>
          <p:cNvPr id="6" name="Content Placeholder 5">
            <a:extLst>
              <a:ext uri="{FF2B5EF4-FFF2-40B4-BE49-F238E27FC236}">
                <a16:creationId xmlns:a16="http://schemas.microsoft.com/office/drawing/2014/main" id="{653DC21C-A63F-8A9D-BFD0-7519C1631C92}"/>
              </a:ext>
            </a:extLst>
          </p:cNvPr>
          <p:cNvSpPr>
            <a:spLocks noGrp="1"/>
          </p:cNvSpPr>
          <p:nvPr>
            <p:ph sz="quarter" idx="10"/>
          </p:nvPr>
        </p:nvSpPr>
        <p:spPr>
          <a:xfrm>
            <a:off x="1285696" y="2150189"/>
            <a:ext cx="9619861" cy="4332385"/>
          </a:xfrm>
        </p:spPr>
        <p:txBody>
          <a:bodyPr>
            <a:normAutofit/>
          </a:bodyPr>
          <a:lstStyle/>
          <a:p>
            <a:r>
              <a:rPr lang="en-US" dirty="0"/>
              <a:t>As an IIBA Chapter, you are part of an incredible, interconnected global business analysis community. Emphasize the unity and global nature of IIBA in all your social media activities; such as collaborating between Chapters, sharing each other’s initiatives &amp; content, and highlighting other chapter/regional/global events. </a:t>
            </a:r>
            <a:endParaRPr lang="en-CA" dirty="0"/>
          </a:p>
        </p:txBody>
      </p:sp>
    </p:spTree>
    <p:extLst>
      <p:ext uri="{BB962C8B-B14F-4D97-AF65-F5344CB8AC3E}">
        <p14:creationId xmlns:p14="http://schemas.microsoft.com/office/powerpoint/2010/main" val="1270123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756CB-B104-41D2-5BFF-538B7E5D2A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E6CB6B4-8C73-29FF-4E91-32045920F2BC}"/>
              </a:ext>
            </a:extLst>
          </p:cNvPr>
          <p:cNvSpPr>
            <a:spLocks noGrp="1"/>
          </p:cNvSpPr>
          <p:nvPr>
            <p:ph type="title"/>
          </p:nvPr>
        </p:nvSpPr>
        <p:spPr>
          <a:xfrm>
            <a:off x="1286069" y="1120676"/>
            <a:ext cx="9619488" cy="586314"/>
          </a:xfrm>
        </p:spPr>
        <p:txBody>
          <a:bodyPr/>
          <a:lstStyle/>
          <a:p>
            <a:r>
              <a:rPr lang="en-CA" dirty="0"/>
              <a:t>Content strategy 4: Provide value</a:t>
            </a:r>
          </a:p>
        </p:txBody>
      </p:sp>
      <p:sp>
        <p:nvSpPr>
          <p:cNvPr id="6" name="Content Placeholder 5">
            <a:extLst>
              <a:ext uri="{FF2B5EF4-FFF2-40B4-BE49-F238E27FC236}">
                <a16:creationId xmlns:a16="http://schemas.microsoft.com/office/drawing/2014/main" id="{988699D3-768A-5D49-0DE9-E3479988291A}"/>
              </a:ext>
            </a:extLst>
          </p:cNvPr>
          <p:cNvSpPr>
            <a:spLocks noGrp="1"/>
          </p:cNvSpPr>
          <p:nvPr>
            <p:ph sz="quarter" idx="10"/>
          </p:nvPr>
        </p:nvSpPr>
        <p:spPr>
          <a:xfrm>
            <a:off x="1285696" y="2150189"/>
            <a:ext cx="9619861" cy="4332385"/>
          </a:xfrm>
        </p:spPr>
        <p:txBody>
          <a:bodyPr>
            <a:normAutofit fontScale="77500" lnSpcReduction="20000"/>
          </a:bodyPr>
          <a:lstStyle/>
          <a:p>
            <a:r>
              <a:rPr lang="en-US" b="1" dirty="0"/>
              <a:t>Value-Driven Posts:</a:t>
            </a:r>
          </a:p>
          <a:p>
            <a:pPr marL="0" indent="0">
              <a:buNone/>
            </a:pPr>
            <a:r>
              <a:rPr lang="en-US" dirty="0"/>
              <a:t>- Always aim to provide or add value with each post.</a:t>
            </a:r>
          </a:p>
          <a:p>
            <a:pPr marL="0" indent="0">
              <a:buNone/>
            </a:pPr>
            <a:r>
              <a:rPr lang="en-US" dirty="0"/>
              <a:t>- Ask yourself, "How will this post benefit the reader?“</a:t>
            </a:r>
          </a:p>
          <a:p>
            <a:pPr>
              <a:buFontTx/>
              <a:buChar char="-"/>
            </a:pPr>
            <a:endParaRPr lang="en-US" dirty="0"/>
          </a:p>
          <a:p>
            <a:r>
              <a:rPr lang="en-US" b="1" dirty="0"/>
              <a:t>Beneficial Content:</a:t>
            </a:r>
            <a:endParaRPr lang="en-US" dirty="0"/>
          </a:p>
          <a:p>
            <a:pPr marL="0" indent="0">
              <a:buNone/>
            </a:pPr>
            <a:r>
              <a:rPr lang="en-US" dirty="0"/>
              <a:t>- Share resources, tools, templates, and industry reports.</a:t>
            </a:r>
          </a:p>
          <a:p>
            <a:pPr marL="0" indent="0">
              <a:buNone/>
            </a:pPr>
            <a:r>
              <a:rPr lang="en-US" dirty="0"/>
              <a:t>- Provide content that readers can use and learn from.</a:t>
            </a:r>
          </a:p>
          <a:p>
            <a:pPr>
              <a:buFontTx/>
              <a:buChar char="-"/>
            </a:pPr>
            <a:endParaRPr lang="en-US" dirty="0"/>
          </a:p>
          <a:p>
            <a:r>
              <a:rPr lang="en-US" b="1" dirty="0"/>
              <a:t>Exclusive Content:</a:t>
            </a:r>
            <a:endParaRPr lang="en-US" dirty="0"/>
          </a:p>
          <a:p>
            <a:pPr>
              <a:buFontTx/>
              <a:buChar char="-"/>
            </a:pPr>
            <a:r>
              <a:rPr lang="en-US" dirty="0"/>
              <a:t>Offer exclusive content such as member webinars and downloadable guides.</a:t>
            </a:r>
          </a:p>
          <a:p>
            <a:pPr>
              <a:buFontTx/>
              <a:buChar char="-"/>
            </a:pPr>
            <a:r>
              <a:rPr lang="en-US" dirty="0"/>
              <a:t>Highlight the unique value of being part of the IIBA community.</a:t>
            </a:r>
            <a:endParaRPr lang="en-CA" dirty="0"/>
          </a:p>
        </p:txBody>
      </p:sp>
    </p:spTree>
    <p:extLst>
      <p:ext uri="{BB962C8B-B14F-4D97-AF65-F5344CB8AC3E}">
        <p14:creationId xmlns:p14="http://schemas.microsoft.com/office/powerpoint/2010/main" val="2931049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AAE9DC-AC23-C692-1AD5-3332B1390A07}"/>
              </a:ext>
            </a:extLst>
          </p:cNvPr>
          <p:cNvSpPr>
            <a:spLocks noGrp="1"/>
          </p:cNvSpPr>
          <p:nvPr>
            <p:ph type="ctrTitle"/>
          </p:nvPr>
        </p:nvSpPr>
        <p:spPr/>
        <p:txBody>
          <a:bodyPr/>
          <a:lstStyle/>
          <a:p>
            <a:r>
              <a:rPr lang="en-CA" dirty="0"/>
              <a:t>The End </a:t>
            </a:r>
          </a:p>
        </p:txBody>
      </p:sp>
      <p:sp>
        <p:nvSpPr>
          <p:cNvPr id="5" name="Subtitle 4">
            <a:extLst>
              <a:ext uri="{FF2B5EF4-FFF2-40B4-BE49-F238E27FC236}">
                <a16:creationId xmlns:a16="http://schemas.microsoft.com/office/drawing/2014/main" id="{3320A107-F0C8-55AD-4C42-F0C8536C4D2D}"/>
              </a:ext>
            </a:extLst>
          </p:cNvPr>
          <p:cNvSpPr>
            <a:spLocks noGrp="1"/>
          </p:cNvSpPr>
          <p:nvPr>
            <p:ph type="subTitle" idx="1"/>
          </p:nvPr>
        </p:nvSpPr>
        <p:spPr/>
        <p:txBody>
          <a:bodyPr/>
          <a:lstStyle/>
          <a:p>
            <a:r>
              <a:rPr lang="en-CA" dirty="0"/>
              <a:t>To access the video version of </a:t>
            </a:r>
          </a:p>
          <a:p>
            <a:r>
              <a:rPr lang="en-CA" dirty="0"/>
              <a:t>The Social Media Playbook for IIBA Chapters, </a:t>
            </a:r>
          </a:p>
          <a:p>
            <a:r>
              <a:rPr lang="en-CA" dirty="0"/>
              <a:t>Click </a:t>
            </a:r>
            <a:r>
              <a:rPr lang="en-CA" dirty="0">
                <a:hlinkClick r:id="rId2"/>
              </a:rPr>
              <a:t>here</a:t>
            </a:r>
            <a:endParaRPr lang="en-CA" dirty="0"/>
          </a:p>
          <a:p>
            <a:endParaRPr lang="en-CA" dirty="0"/>
          </a:p>
        </p:txBody>
      </p:sp>
    </p:spTree>
    <p:extLst>
      <p:ext uri="{BB962C8B-B14F-4D97-AF65-F5344CB8AC3E}">
        <p14:creationId xmlns:p14="http://schemas.microsoft.com/office/powerpoint/2010/main" val="865301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71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501977-05F0-1A39-91EC-7CDCC0502B13}"/>
              </a:ext>
            </a:extLst>
          </p:cNvPr>
          <p:cNvSpPr>
            <a:spLocks noGrp="1"/>
          </p:cNvSpPr>
          <p:nvPr>
            <p:ph type="ctrTitle"/>
          </p:nvPr>
        </p:nvSpPr>
        <p:spPr/>
        <p:txBody>
          <a:bodyPr/>
          <a:lstStyle/>
          <a:p>
            <a:r>
              <a:rPr lang="en-CA" dirty="0"/>
              <a:t>What We’ll Be Covering...</a:t>
            </a:r>
          </a:p>
        </p:txBody>
      </p:sp>
      <p:sp>
        <p:nvSpPr>
          <p:cNvPr id="4" name="Content Placeholder 3">
            <a:extLst>
              <a:ext uri="{FF2B5EF4-FFF2-40B4-BE49-F238E27FC236}">
                <a16:creationId xmlns:a16="http://schemas.microsoft.com/office/drawing/2014/main" id="{4ED38674-B0DC-1BC9-86DE-9BCF693C94D7}"/>
              </a:ext>
            </a:extLst>
          </p:cNvPr>
          <p:cNvSpPr>
            <a:spLocks noGrp="1"/>
          </p:cNvSpPr>
          <p:nvPr>
            <p:ph sz="quarter" idx="10"/>
          </p:nvPr>
        </p:nvSpPr>
        <p:spPr/>
        <p:txBody>
          <a:bodyPr>
            <a:normAutofit lnSpcReduction="10000"/>
          </a:bodyPr>
          <a:lstStyle/>
          <a:p>
            <a:r>
              <a:rPr lang="en-CA" b="1" dirty="0"/>
              <a:t>Optimal Posting Times</a:t>
            </a:r>
          </a:p>
          <a:p>
            <a:pPr marL="0" indent="0">
              <a:buNone/>
            </a:pPr>
            <a:r>
              <a:rPr lang="en-CA" sz="2000" dirty="0"/>
              <a:t>- What’s the best times, days to post on LinkedIn?</a:t>
            </a:r>
            <a:br>
              <a:rPr lang="en-CA" sz="2000" dirty="0"/>
            </a:br>
            <a:endParaRPr lang="en-CA" sz="2000" dirty="0"/>
          </a:p>
          <a:p>
            <a:r>
              <a:rPr lang="en-CA" b="1" dirty="0"/>
              <a:t>Audience Engagement </a:t>
            </a:r>
          </a:p>
          <a:p>
            <a:pPr>
              <a:buFontTx/>
              <a:buChar char="-"/>
            </a:pPr>
            <a:r>
              <a:rPr lang="en-CA" sz="2000" dirty="0"/>
              <a:t>How do you engage your audience with your social media posts?</a:t>
            </a:r>
          </a:p>
          <a:p>
            <a:pPr>
              <a:buFontTx/>
              <a:buChar char="-"/>
            </a:pPr>
            <a:endParaRPr lang="en-CA" sz="2000" dirty="0"/>
          </a:p>
          <a:p>
            <a:r>
              <a:rPr lang="en-CA" b="1" dirty="0"/>
              <a:t>Best Practices for Tagging</a:t>
            </a:r>
          </a:p>
          <a:p>
            <a:pPr marL="0" indent="0">
              <a:buNone/>
            </a:pPr>
            <a:r>
              <a:rPr lang="en-CA" sz="2000" dirty="0"/>
              <a:t>-  Who should I tag? Who can I tag? </a:t>
            </a:r>
          </a:p>
          <a:p>
            <a:endParaRPr lang="en-CA" sz="2000" dirty="0"/>
          </a:p>
          <a:p>
            <a:r>
              <a:rPr lang="en-CA" b="1" dirty="0"/>
              <a:t>Content Creation Strategy </a:t>
            </a:r>
          </a:p>
          <a:p>
            <a:pPr marL="0" indent="0">
              <a:buNone/>
            </a:pPr>
            <a:r>
              <a:rPr lang="en-CA" sz="2000" dirty="0"/>
              <a:t>- How often should I post? What should I post about? How do I go about creating content?</a:t>
            </a:r>
          </a:p>
          <a:p>
            <a:pPr marL="0" indent="0">
              <a:buNone/>
            </a:pPr>
            <a:endParaRPr lang="en-CA" dirty="0"/>
          </a:p>
        </p:txBody>
      </p:sp>
    </p:spTree>
    <p:extLst>
      <p:ext uri="{BB962C8B-B14F-4D97-AF65-F5344CB8AC3E}">
        <p14:creationId xmlns:p14="http://schemas.microsoft.com/office/powerpoint/2010/main" val="62110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D16B44-95A5-3F10-AC17-8EE0302FBBDF}"/>
              </a:ext>
            </a:extLst>
          </p:cNvPr>
          <p:cNvSpPr>
            <a:spLocks noGrp="1"/>
          </p:cNvSpPr>
          <p:nvPr>
            <p:ph type="title"/>
          </p:nvPr>
        </p:nvSpPr>
        <p:spPr/>
        <p:txBody>
          <a:bodyPr/>
          <a:lstStyle/>
          <a:p>
            <a:r>
              <a:rPr lang="en-CA" dirty="0"/>
              <a:t>Optimal posting times on </a:t>
            </a:r>
            <a:r>
              <a:rPr lang="en-CA" dirty="0" err="1"/>
              <a:t>Linkedin</a:t>
            </a:r>
            <a:endParaRPr lang="en-CA" dirty="0"/>
          </a:p>
        </p:txBody>
      </p:sp>
      <p:pic>
        <p:nvPicPr>
          <p:cNvPr id="11" name="Picture Placeholder 10">
            <a:extLst>
              <a:ext uri="{FF2B5EF4-FFF2-40B4-BE49-F238E27FC236}">
                <a16:creationId xmlns:a16="http://schemas.microsoft.com/office/drawing/2014/main" id="{3FFA2E6E-7DC6-958E-CB68-43DB19A16D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E8107419-5112-F82E-0574-E0AEC7C72A90}"/>
              </a:ext>
            </a:extLst>
          </p:cNvPr>
          <p:cNvSpPr>
            <a:spLocks noGrp="1"/>
          </p:cNvSpPr>
          <p:nvPr>
            <p:ph type="body" sz="quarter" idx="14"/>
          </p:nvPr>
        </p:nvSpPr>
        <p:spPr>
          <a:xfrm>
            <a:off x="2863587" y="3693210"/>
            <a:ext cx="5554662" cy="2369858"/>
          </a:xfrm>
        </p:spPr>
        <p:txBody>
          <a:bodyPr/>
          <a:lstStyle/>
          <a:p>
            <a:r>
              <a:rPr lang="en-CA" dirty="0"/>
              <a:t>Let’s Nail This! </a:t>
            </a:r>
          </a:p>
        </p:txBody>
      </p:sp>
    </p:spTree>
    <p:extLst>
      <p:ext uri="{BB962C8B-B14F-4D97-AF65-F5344CB8AC3E}">
        <p14:creationId xmlns:p14="http://schemas.microsoft.com/office/powerpoint/2010/main" val="283598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17F241-3B9C-2789-1A7E-5245E49F119F}"/>
              </a:ext>
            </a:extLst>
          </p:cNvPr>
          <p:cNvSpPr>
            <a:spLocks noGrp="1"/>
          </p:cNvSpPr>
          <p:nvPr>
            <p:ph type="ctrTitle"/>
          </p:nvPr>
        </p:nvSpPr>
        <p:spPr/>
        <p:txBody>
          <a:bodyPr/>
          <a:lstStyle/>
          <a:p>
            <a:r>
              <a:rPr lang="en-CA" dirty="0"/>
              <a:t>When’s the Best Time to Post on LinkedIn?</a:t>
            </a:r>
          </a:p>
        </p:txBody>
      </p:sp>
      <p:sp>
        <p:nvSpPr>
          <p:cNvPr id="6" name="Content Placeholder 5">
            <a:extLst>
              <a:ext uri="{FF2B5EF4-FFF2-40B4-BE49-F238E27FC236}">
                <a16:creationId xmlns:a16="http://schemas.microsoft.com/office/drawing/2014/main" id="{66768371-4400-A811-8B78-804062987312}"/>
              </a:ext>
            </a:extLst>
          </p:cNvPr>
          <p:cNvSpPr>
            <a:spLocks noGrp="1"/>
          </p:cNvSpPr>
          <p:nvPr>
            <p:ph sz="quarter" idx="10"/>
          </p:nvPr>
        </p:nvSpPr>
        <p:spPr/>
        <p:txBody>
          <a:bodyPr/>
          <a:lstStyle/>
          <a:p>
            <a:r>
              <a:rPr lang="en-CA" b="1" dirty="0"/>
              <a:t>Best Days to Post: </a:t>
            </a:r>
            <a:r>
              <a:rPr lang="en-CA" dirty="0"/>
              <a:t>Midweek – Tuesdays, Wednesdays, and Thursdays. (your local time)</a:t>
            </a:r>
          </a:p>
          <a:p>
            <a:r>
              <a:rPr lang="en-CA" b="1" dirty="0"/>
              <a:t>Best Times to Post: </a:t>
            </a:r>
            <a:r>
              <a:rPr lang="en-CA" dirty="0"/>
              <a:t>7.30am – 9.30am, 12pm – 1pm, </a:t>
            </a:r>
          </a:p>
          <a:p>
            <a:pPr marL="0" indent="0">
              <a:buNone/>
            </a:pPr>
            <a:r>
              <a:rPr lang="en-CA" dirty="0"/>
              <a:t>   and 5 – 6pm. (your local time)</a:t>
            </a:r>
          </a:p>
          <a:p>
            <a:r>
              <a:rPr lang="en-CA" b="1" dirty="0"/>
              <a:t>Things to Consider:</a:t>
            </a:r>
          </a:p>
          <a:p>
            <a:pPr>
              <a:buFontTx/>
              <a:buChar char="-"/>
            </a:pPr>
            <a:r>
              <a:rPr lang="en-CA" sz="2000" dirty="0"/>
              <a:t>Demographics of your audience: Are they students? Or do they work 9-5?</a:t>
            </a:r>
          </a:p>
          <a:p>
            <a:pPr>
              <a:buFontTx/>
              <a:buChar char="-"/>
            </a:pPr>
            <a:r>
              <a:rPr lang="en-CA" sz="2000" dirty="0"/>
              <a:t>Keep an eye out on your best performing posts! Noticed that certain posts work better on certain days or times? Do what works for your LinkedIn account! </a:t>
            </a:r>
          </a:p>
          <a:p>
            <a:pPr marL="0" indent="0">
              <a:buNone/>
            </a:pPr>
            <a:endParaRPr lang="en-CA" dirty="0"/>
          </a:p>
          <a:p>
            <a:endParaRPr lang="en-CA" dirty="0"/>
          </a:p>
        </p:txBody>
      </p:sp>
    </p:spTree>
    <p:extLst>
      <p:ext uri="{BB962C8B-B14F-4D97-AF65-F5344CB8AC3E}">
        <p14:creationId xmlns:p14="http://schemas.microsoft.com/office/powerpoint/2010/main" val="348780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A2B79-8C7D-7FE4-E802-81849A25C9A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47BE502-B306-AD66-0C8E-7B7407F9A5BE}"/>
              </a:ext>
            </a:extLst>
          </p:cNvPr>
          <p:cNvSpPr>
            <a:spLocks noGrp="1"/>
          </p:cNvSpPr>
          <p:nvPr>
            <p:ph type="title"/>
          </p:nvPr>
        </p:nvSpPr>
        <p:spPr/>
        <p:txBody>
          <a:bodyPr/>
          <a:lstStyle/>
          <a:p>
            <a:r>
              <a:rPr lang="en-CA" dirty="0" err="1"/>
              <a:t>aUDIENCE</a:t>
            </a:r>
            <a:r>
              <a:rPr lang="en-CA" dirty="0"/>
              <a:t> ENGAGEMENT</a:t>
            </a:r>
          </a:p>
        </p:txBody>
      </p:sp>
      <p:pic>
        <p:nvPicPr>
          <p:cNvPr id="11" name="Picture Placeholder 10">
            <a:extLst>
              <a:ext uri="{FF2B5EF4-FFF2-40B4-BE49-F238E27FC236}">
                <a16:creationId xmlns:a16="http://schemas.microsoft.com/office/drawing/2014/main" id="{99EE129C-B5A0-67AA-FF0D-E61746947D1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p:pic>
      <p:sp>
        <p:nvSpPr>
          <p:cNvPr id="9" name="Text Placeholder 8">
            <a:extLst>
              <a:ext uri="{FF2B5EF4-FFF2-40B4-BE49-F238E27FC236}">
                <a16:creationId xmlns:a16="http://schemas.microsoft.com/office/drawing/2014/main" id="{F9741FE6-28C5-6CFE-EA19-E0BD6F892A3A}"/>
              </a:ext>
            </a:extLst>
          </p:cNvPr>
          <p:cNvSpPr>
            <a:spLocks noGrp="1"/>
          </p:cNvSpPr>
          <p:nvPr>
            <p:ph type="body" sz="quarter" idx="14"/>
          </p:nvPr>
        </p:nvSpPr>
        <p:spPr>
          <a:xfrm>
            <a:off x="2863587" y="3693210"/>
            <a:ext cx="5554662" cy="2369858"/>
          </a:xfrm>
        </p:spPr>
        <p:txBody>
          <a:bodyPr/>
          <a:lstStyle/>
          <a:p>
            <a:r>
              <a:rPr lang="en-CA" dirty="0"/>
              <a:t>The Post is Goin’ to Get Lit!</a:t>
            </a:r>
          </a:p>
        </p:txBody>
      </p:sp>
    </p:spTree>
    <p:extLst>
      <p:ext uri="{BB962C8B-B14F-4D97-AF65-F5344CB8AC3E}">
        <p14:creationId xmlns:p14="http://schemas.microsoft.com/office/powerpoint/2010/main" val="281539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E69657D-409A-D8A5-3067-04C5C8D21ADD}"/>
              </a:ext>
            </a:extLst>
          </p:cNvPr>
          <p:cNvSpPr>
            <a:spLocks noGrp="1"/>
          </p:cNvSpPr>
          <p:nvPr>
            <p:ph type="body" sz="quarter" idx="18"/>
          </p:nvPr>
        </p:nvSpPr>
        <p:spPr/>
        <p:txBody>
          <a:bodyPr>
            <a:normAutofit/>
          </a:bodyPr>
          <a:lstStyle/>
          <a:p>
            <a:r>
              <a:rPr lang="en-CA" sz="2800" dirty="0">
                <a:solidFill>
                  <a:schemeClr val="tx2">
                    <a:lumMod val="75000"/>
                  </a:schemeClr>
                </a:solidFill>
              </a:rPr>
              <a:t>Audience Engagement  - Strategy 1:</a:t>
            </a:r>
          </a:p>
          <a:p>
            <a:r>
              <a:rPr lang="en-CA" sz="2800" dirty="0">
                <a:solidFill>
                  <a:schemeClr val="tx2">
                    <a:lumMod val="75000"/>
                  </a:schemeClr>
                </a:solidFill>
              </a:rPr>
              <a:t>Ask Questions</a:t>
            </a:r>
          </a:p>
        </p:txBody>
      </p:sp>
      <p:pic>
        <p:nvPicPr>
          <p:cNvPr id="14" name="Picture 13">
            <a:extLst>
              <a:ext uri="{FF2B5EF4-FFF2-40B4-BE49-F238E27FC236}">
                <a16:creationId xmlns:a16="http://schemas.microsoft.com/office/drawing/2014/main" id="{74CA0867-C9D3-FEC6-46EF-40BF97AD8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01" y="258417"/>
            <a:ext cx="4697903" cy="5900870"/>
          </a:xfrm>
          <a:prstGeom prst="rect">
            <a:avLst/>
          </a:prstGeom>
        </p:spPr>
      </p:pic>
      <p:sp>
        <p:nvSpPr>
          <p:cNvPr id="15" name="Text Placeholder 11">
            <a:extLst>
              <a:ext uri="{FF2B5EF4-FFF2-40B4-BE49-F238E27FC236}">
                <a16:creationId xmlns:a16="http://schemas.microsoft.com/office/drawing/2014/main" id="{4CFCEF51-E52A-3195-1DFF-8D536F4151AE}"/>
              </a:ext>
            </a:extLst>
          </p:cNvPr>
          <p:cNvSpPr txBox="1">
            <a:spLocks/>
          </p:cNvSpPr>
          <p:nvPr/>
        </p:nvSpPr>
        <p:spPr>
          <a:xfrm>
            <a:off x="6421586" y="1861065"/>
            <a:ext cx="5533091" cy="4413839"/>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2000" b="1" kern="1200">
                <a:solidFill>
                  <a:schemeClr val="accent3"/>
                </a:solidFill>
                <a:latin typeface="+mj-lt"/>
                <a:ea typeface="+mn-ea"/>
                <a:cs typeface="+mn-cs"/>
              </a:defRPr>
            </a:lvl1pPr>
            <a:lvl2pPr marL="7429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b="1" kern="1200">
                <a:solidFill>
                  <a:schemeClr val="accent3"/>
                </a:solidFill>
                <a:latin typeface="+mj-lt"/>
                <a:ea typeface="+mn-ea"/>
                <a:cs typeface="+mn-cs"/>
              </a:defRPr>
            </a:lvl2pPr>
            <a:lvl3pPr marL="12001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600" b="1" kern="1200">
                <a:solidFill>
                  <a:schemeClr val="accent3"/>
                </a:solidFill>
                <a:latin typeface="+mj-lt"/>
                <a:ea typeface="+mn-ea"/>
                <a:cs typeface="+mn-cs"/>
              </a:defRPr>
            </a:lvl3pPr>
            <a:lvl4pPr marL="13716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4pPr>
            <a:lvl5pPr marL="18288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1200" b="0" dirty="0">
                <a:solidFill>
                  <a:schemeClr val="tx2">
                    <a:lumMod val="75000"/>
                  </a:schemeClr>
                </a:solidFill>
              </a:rPr>
              <a:t>Ask open-ended questions to foster engagement. People often enjoy sharing their professional thoughts and opinions on LinkedIn.</a:t>
            </a:r>
          </a:p>
          <a:p>
            <a:endParaRPr lang="en-US" sz="11200" dirty="0">
              <a:solidFill>
                <a:schemeClr val="tx2">
                  <a:lumMod val="75000"/>
                </a:schemeClr>
              </a:solidFill>
            </a:endParaRPr>
          </a:p>
          <a:p>
            <a:pPr marL="342900" indent="-342900">
              <a:buFont typeface="Arial" panose="020B0604020202020204" pitchFamily="34" charset="0"/>
              <a:buChar char="•"/>
            </a:pPr>
            <a:r>
              <a:rPr lang="en-US" sz="11200" dirty="0">
                <a:solidFill>
                  <a:schemeClr val="tx2">
                    <a:lumMod val="75000"/>
                  </a:schemeClr>
                </a:solidFill>
              </a:rPr>
              <a:t>Social Media Caption Templates: </a:t>
            </a:r>
          </a:p>
          <a:p>
            <a:r>
              <a:rPr lang="en-CA" sz="5000" b="0" dirty="0">
                <a:solidFill>
                  <a:schemeClr val="tx2">
                    <a:lumMod val="75000"/>
                  </a:schemeClr>
                </a:solidFill>
              </a:rPr>
              <a:t> “</a:t>
            </a:r>
            <a:r>
              <a:rPr lang="en-CA" sz="5000" b="0" i="1" dirty="0">
                <a:solidFill>
                  <a:schemeClr val="tx2">
                    <a:lumMod val="75000"/>
                  </a:schemeClr>
                </a:solidFill>
              </a:rPr>
              <a:t>What’s the biggest business analysis trend you’re seeing this year?”</a:t>
            </a:r>
          </a:p>
          <a:p>
            <a:r>
              <a:rPr lang="en-CA" sz="5000" b="0" i="1" dirty="0">
                <a:solidFill>
                  <a:schemeClr val="tx2">
                    <a:lumMod val="75000"/>
                  </a:schemeClr>
                </a:solidFill>
              </a:rPr>
              <a:t>“Tell us one thing you’ve learned at a recent conference…” </a:t>
            </a:r>
          </a:p>
          <a:p>
            <a:r>
              <a:rPr lang="en-CA" sz="5000" b="0" i="1" dirty="0">
                <a:solidFill>
                  <a:schemeClr val="tx2">
                    <a:lumMod val="75000"/>
                  </a:schemeClr>
                </a:solidFill>
              </a:rPr>
              <a:t>“What’s the first thing we need to know about Agile?” </a:t>
            </a:r>
          </a:p>
          <a:p>
            <a:endParaRPr lang="en-CA" sz="2200" dirty="0">
              <a:solidFill>
                <a:schemeClr val="tx2">
                  <a:lumMod val="75000"/>
                </a:schemeClr>
              </a:solidFill>
            </a:endParaRPr>
          </a:p>
          <a:p>
            <a:pPr marL="571500" indent="-571500">
              <a:buFont typeface="Arial" panose="020B0604020202020204" pitchFamily="34" charset="0"/>
              <a:buChar char="•"/>
            </a:pPr>
            <a:r>
              <a:rPr lang="en-CA" sz="8600" dirty="0">
                <a:solidFill>
                  <a:schemeClr val="tx2">
                    <a:lumMod val="75000"/>
                  </a:schemeClr>
                </a:solidFill>
              </a:rPr>
              <a:t>Of course, have them hashtag AND tag your chapter (e.g. #IIBAPalmettoChapter, and #IIBA) in the comments, along with their answers.</a:t>
            </a:r>
          </a:p>
          <a:p>
            <a:endParaRPr lang="en-CA" dirty="0"/>
          </a:p>
          <a:p>
            <a:endParaRPr lang="en-CA" dirty="0"/>
          </a:p>
        </p:txBody>
      </p:sp>
    </p:spTree>
    <p:extLst>
      <p:ext uri="{BB962C8B-B14F-4D97-AF65-F5344CB8AC3E}">
        <p14:creationId xmlns:p14="http://schemas.microsoft.com/office/powerpoint/2010/main" val="84110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D9232-F369-155A-F2D5-9480A54DFAE4}"/>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34640208-59B7-4148-4525-74DDAE7CD3B4}"/>
              </a:ext>
            </a:extLst>
          </p:cNvPr>
          <p:cNvSpPr>
            <a:spLocks noGrp="1"/>
          </p:cNvSpPr>
          <p:nvPr>
            <p:ph type="body" sz="quarter" idx="18"/>
          </p:nvPr>
        </p:nvSpPr>
        <p:spPr/>
        <p:txBody>
          <a:bodyPr>
            <a:normAutofit/>
          </a:bodyPr>
          <a:lstStyle/>
          <a:p>
            <a:r>
              <a:rPr lang="en-CA" sz="2800" dirty="0">
                <a:solidFill>
                  <a:schemeClr val="tx2">
                    <a:lumMod val="75000"/>
                  </a:schemeClr>
                </a:solidFill>
              </a:rPr>
              <a:t>Audience Engagement  - Strategy 2:</a:t>
            </a:r>
          </a:p>
          <a:p>
            <a:r>
              <a:rPr lang="en-CA" sz="2800" dirty="0">
                <a:solidFill>
                  <a:schemeClr val="tx2">
                    <a:lumMod val="75000"/>
                  </a:schemeClr>
                </a:solidFill>
              </a:rPr>
              <a:t>Polls &amp; Quizzes!</a:t>
            </a:r>
          </a:p>
        </p:txBody>
      </p:sp>
      <p:sp>
        <p:nvSpPr>
          <p:cNvPr id="15" name="Text Placeholder 11">
            <a:extLst>
              <a:ext uri="{FF2B5EF4-FFF2-40B4-BE49-F238E27FC236}">
                <a16:creationId xmlns:a16="http://schemas.microsoft.com/office/drawing/2014/main" id="{FCDF1124-7527-EB7E-0864-A4A3CDAACDC5}"/>
              </a:ext>
            </a:extLst>
          </p:cNvPr>
          <p:cNvSpPr txBox="1">
            <a:spLocks/>
          </p:cNvSpPr>
          <p:nvPr/>
        </p:nvSpPr>
        <p:spPr>
          <a:xfrm>
            <a:off x="6421586" y="1861065"/>
            <a:ext cx="5533091" cy="4413839"/>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2000" b="1" kern="1200">
                <a:solidFill>
                  <a:schemeClr val="accent3"/>
                </a:solidFill>
                <a:latin typeface="+mj-lt"/>
                <a:ea typeface="+mn-ea"/>
                <a:cs typeface="+mn-cs"/>
              </a:defRPr>
            </a:lvl1pPr>
            <a:lvl2pPr marL="7429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b="1" kern="1200">
                <a:solidFill>
                  <a:schemeClr val="accent3"/>
                </a:solidFill>
                <a:latin typeface="+mj-lt"/>
                <a:ea typeface="+mn-ea"/>
                <a:cs typeface="+mn-cs"/>
              </a:defRPr>
            </a:lvl2pPr>
            <a:lvl3pPr marL="12001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600" b="1" kern="1200">
                <a:solidFill>
                  <a:schemeClr val="accent3"/>
                </a:solidFill>
                <a:latin typeface="+mj-lt"/>
                <a:ea typeface="+mn-ea"/>
                <a:cs typeface="+mn-cs"/>
              </a:defRPr>
            </a:lvl3pPr>
            <a:lvl4pPr marL="13716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4pPr>
            <a:lvl5pPr marL="18288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8600" b="0" dirty="0">
                <a:solidFill>
                  <a:schemeClr val="tx2">
                    <a:lumMod val="75000"/>
                  </a:schemeClr>
                </a:solidFill>
              </a:rPr>
              <a:t>Want to do a little research on your audience/chapter members? Do a poll! </a:t>
            </a:r>
          </a:p>
          <a:p>
            <a:pPr marL="342900" indent="-342900">
              <a:buFont typeface="Arial" panose="020B0604020202020204" pitchFamily="34" charset="0"/>
              <a:buChar char="•"/>
            </a:pPr>
            <a:endParaRPr lang="en-US" sz="8600" dirty="0">
              <a:solidFill>
                <a:schemeClr val="tx2">
                  <a:lumMod val="75000"/>
                </a:schemeClr>
              </a:solidFill>
            </a:endParaRPr>
          </a:p>
          <a:p>
            <a:r>
              <a:rPr lang="en-US" sz="8600" dirty="0">
                <a:solidFill>
                  <a:schemeClr val="tx2">
                    <a:lumMod val="75000"/>
                  </a:schemeClr>
                </a:solidFill>
              </a:rPr>
              <a:t>Poll Templates: </a:t>
            </a:r>
          </a:p>
          <a:p>
            <a:r>
              <a:rPr lang="en-CA" sz="5000" b="0" dirty="0">
                <a:solidFill>
                  <a:schemeClr val="tx2">
                    <a:lumMod val="75000"/>
                  </a:schemeClr>
                </a:solidFill>
              </a:rPr>
              <a:t> “Do you prefer an in-person study group or a virtual one?”</a:t>
            </a:r>
          </a:p>
          <a:p>
            <a:r>
              <a:rPr lang="en-CA" sz="5000" b="0" dirty="0">
                <a:solidFill>
                  <a:schemeClr val="tx2">
                    <a:lumMod val="75000"/>
                  </a:schemeClr>
                </a:solidFill>
              </a:rPr>
              <a:t>“What are some of the best times to conduct the study group?…” </a:t>
            </a:r>
          </a:p>
          <a:p>
            <a:r>
              <a:rPr lang="en-CA" sz="5000" b="0" dirty="0">
                <a:solidFill>
                  <a:schemeClr val="tx2">
                    <a:lumMod val="75000"/>
                  </a:schemeClr>
                </a:solidFill>
              </a:rPr>
              <a:t>“</a:t>
            </a:r>
            <a:r>
              <a:rPr lang="en-US" sz="5000" b="0" dirty="0">
                <a:solidFill>
                  <a:schemeClr val="tx2">
                    <a:lumMod val="75000"/>
                  </a:schemeClr>
                </a:solidFill>
              </a:rPr>
              <a:t>What additional offerings would you like to see from your IIBA Chapter?</a:t>
            </a:r>
            <a:r>
              <a:rPr lang="en-CA" sz="5000" b="0" dirty="0">
                <a:solidFill>
                  <a:schemeClr val="tx2">
                    <a:lumMod val="75000"/>
                  </a:schemeClr>
                </a:solidFill>
              </a:rPr>
              <a:t>?”</a:t>
            </a:r>
          </a:p>
          <a:p>
            <a:endParaRPr lang="en-CA" sz="5000" dirty="0">
              <a:solidFill>
                <a:schemeClr val="tx2">
                  <a:lumMod val="75000"/>
                </a:schemeClr>
              </a:solidFill>
            </a:endParaRPr>
          </a:p>
          <a:p>
            <a:r>
              <a:rPr lang="en-CA" sz="8600" dirty="0">
                <a:solidFill>
                  <a:schemeClr val="tx2">
                    <a:lumMod val="75000"/>
                  </a:schemeClr>
                </a:solidFill>
              </a:rPr>
              <a:t>Quizzes: </a:t>
            </a:r>
          </a:p>
          <a:p>
            <a:r>
              <a:rPr lang="en-CA" sz="5000" b="0" dirty="0">
                <a:solidFill>
                  <a:schemeClr val="tx2">
                    <a:lumMod val="75000"/>
                  </a:schemeClr>
                </a:solidFill>
              </a:rPr>
              <a:t>Ask a question – perhaps a question from the BABOK Guide v3 or any of the member resources, and for fun, throw in a little giveaway like a digital pdf asset or IIBA swag! </a:t>
            </a:r>
          </a:p>
          <a:p>
            <a:endParaRPr lang="en-CA" sz="2200" dirty="0"/>
          </a:p>
          <a:p>
            <a:endParaRPr lang="en-CA" dirty="0"/>
          </a:p>
          <a:p>
            <a:endParaRPr lang="en-CA" dirty="0"/>
          </a:p>
        </p:txBody>
      </p:sp>
      <p:pic>
        <p:nvPicPr>
          <p:cNvPr id="3" name="Picture 2">
            <a:extLst>
              <a:ext uri="{FF2B5EF4-FFF2-40B4-BE49-F238E27FC236}">
                <a16:creationId xmlns:a16="http://schemas.microsoft.com/office/drawing/2014/main" id="{CE43CA51-896B-9ED0-A548-E49A4B275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85" y="1222080"/>
            <a:ext cx="5803515" cy="4413839"/>
          </a:xfrm>
          <a:prstGeom prst="rect">
            <a:avLst/>
          </a:prstGeom>
        </p:spPr>
      </p:pic>
    </p:spTree>
    <p:extLst>
      <p:ext uri="{BB962C8B-B14F-4D97-AF65-F5344CB8AC3E}">
        <p14:creationId xmlns:p14="http://schemas.microsoft.com/office/powerpoint/2010/main" val="134542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FC6CA-FF34-E9CA-944A-B8504E2BB687}"/>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2D54636D-C91E-F3B0-FFCF-7813F9F90256}"/>
              </a:ext>
            </a:extLst>
          </p:cNvPr>
          <p:cNvSpPr>
            <a:spLocks noGrp="1"/>
          </p:cNvSpPr>
          <p:nvPr>
            <p:ph type="body" sz="quarter" idx="18"/>
          </p:nvPr>
        </p:nvSpPr>
        <p:spPr/>
        <p:txBody>
          <a:bodyPr>
            <a:normAutofit/>
          </a:bodyPr>
          <a:lstStyle/>
          <a:p>
            <a:r>
              <a:rPr lang="en-CA" sz="2800" dirty="0">
                <a:solidFill>
                  <a:schemeClr val="tx2">
                    <a:lumMod val="75000"/>
                  </a:schemeClr>
                </a:solidFill>
              </a:rPr>
              <a:t>Audience Engagement  - Strategy 3:</a:t>
            </a:r>
          </a:p>
          <a:p>
            <a:r>
              <a:rPr lang="en-CA" sz="2800" dirty="0">
                <a:solidFill>
                  <a:schemeClr val="tx2">
                    <a:lumMod val="75000"/>
                  </a:schemeClr>
                </a:solidFill>
              </a:rPr>
              <a:t>Share Success Stories!</a:t>
            </a:r>
          </a:p>
        </p:txBody>
      </p:sp>
      <p:sp>
        <p:nvSpPr>
          <p:cNvPr id="15" name="Text Placeholder 11">
            <a:extLst>
              <a:ext uri="{FF2B5EF4-FFF2-40B4-BE49-F238E27FC236}">
                <a16:creationId xmlns:a16="http://schemas.microsoft.com/office/drawing/2014/main" id="{4877B024-CBDD-34B9-ADE9-457B747494EA}"/>
              </a:ext>
            </a:extLst>
          </p:cNvPr>
          <p:cNvSpPr txBox="1">
            <a:spLocks/>
          </p:cNvSpPr>
          <p:nvPr/>
        </p:nvSpPr>
        <p:spPr>
          <a:xfrm>
            <a:off x="6421586" y="1861065"/>
            <a:ext cx="5533091" cy="441383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2000" b="1" kern="1200">
                <a:solidFill>
                  <a:schemeClr val="accent3"/>
                </a:solidFill>
                <a:latin typeface="+mj-lt"/>
                <a:ea typeface="+mn-ea"/>
                <a:cs typeface="+mn-cs"/>
              </a:defRPr>
            </a:lvl1pPr>
            <a:lvl2pPr marL="7429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b="1" kern="1200">
                <a:solidFill>
                  <a:schemeClr val="accent3"/>
                </a:solidFill>
                <a:latin typeface="+mj-lt"/>
                <a:ea typeface="+mn-ea"/>
                <a:cs typeface="+mn-cs"/>
              </a:defRPr>
            </a:lvl2pPr>
            <a:lvl3pPr marL="1200150" indent="-2857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600" b="1" kern="1200">
                <a:solidFill>
                  <a:schemeClr val="accent3"/>
                </a:solidFill>
                <a:latin typeface="+mj-lt"/>
                <a:ea typeface="+mn-ea"/>
                <a:cs typeface="+mn-cs"/>
              </a:defRPr>
            </a:lvl3pPr>
            <a:lvl4pPr marL="13716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4pPr>
            <a:lvl5pPr marL="1828800" indent="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None/>
              <a:defRPr sz="1600" b="1"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b="0" dirty="0">
                <a:solidFill>
                  <a:schemeClr val="tx2">
                    <a:lumMod val="75000"/>
                  </a:schemeClr>
                </a:solidFill>
              </a:rPr>
              <a:t>If there’s one thing, we’ve realized over the years… our members, volunteers, and the entire business analysis community are big cheerleaders and enthusiastic supporters! </a:t>
            </a:r>
          </a:p>
          <a:p>
            <a:pPr marL="342900" indent="-342900">
              <a:buFont typeface="Arial" panose="020B0604020202020204" pitchFamily="34" charset="0"/>
              <a:buChar char="•"/>
            </a:pPr>
            <a:r>
              <a:rPr lang="en-US" sz="2800" b="0" dirty="0">
                <a:solidFill>
                  <a:schemeClr val="tx2">
                    <a:lumMod val="75000"/>
                  </a:schemeClr>
                </a:solidFill>
              </a:rPr>
              <a:t>So… go right ahead and share that success story of that well deserving volunteer/member! </a:t>
            </a:r>
          </a:p>
          <a:p>
            <a:pPr marL="342900" indent="-342900">
              <a:buFont typeface="Arial" panose="020B0604020202020204" pitchFamily="34" charset="0"/>
              <a:buChar char="•"/>
            </a:pPr>
            <a:endParaRPr lang="en-US" sz="8600" dirty="0"/>
          </a:p>
          <a:p>
            <a:endParaRPr lang="en-CA" sz="2200" dirty="0"/>
          </a:p>
          <a:p>
            <a:endParaRPr lang="en-CA" dirty="0"/>
          </a:p>
          <a:p>
            <a:endParaRPr lang="en-CA" dirty="0"/>
          </a:p>
        </p:txBody>
      </p:sp>
      <p:pic>
        <p:nvPicPr>
          <p:cNvPr id="4" name="Picture 3">
            <a:extLst>
              <a:ext uri="{FF2B5EF4-FFF2-40B4-BE49-F238E27FC236}">
                <a16:creationId xmlns:a16="http://schemas.microsoft.com/office/drawing/2014/main" id="{C9E032A4-D195-5CF5-A80C-A38B488AE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66" y="371061"/>
            <a:ext cx="5093918" cy="5612295"/>
          </a:xfrm>
          <a:prstGeom prst="rect">
            <a:avLst/>
          </a:prstGeom>
        </p:spPr>
      </p:pic>
    </p:spTree>
    <p:extLst>
      <p:ext uri="{BB962C8B-B14F-4D97-AF65-F5344CB8AC3E}">
        <p14:creationId xmlns:p14="http://schemas.microsoft.com/office/powerpoint/2010/main" val="2748478565"/>
      </p:ext>
    </p:extLst>
  </p:cSld>
  <p:clrMapOvr>
    <a:masterClrMapping/>
  </p:clrMapOvr>
</p:sld>
</file>

<file path=ppt/theme/theme1.xml><?xml version="1.0" encoding="utf-8"?>
<a:theme xmlns:a="http://schemas.openxmlformats.org/drawingml/2006/main" name="IIBATheme2024">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yle 2021">
      <a:majorFont>
        <a:latin typeface="Roboto Condense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Theme2024-AE" id="{4E410C76-DB19-4E9F-9D6F-6C12591D73B7}" vid="{5FF62992-1675-4B92-BB09-866FD023875B}"/>
    </a:ext>
  </a:extLst>
</a:theme>
</file>

<file path=ppt/theme/theme2.xml><?xml version="1.0" encoding="utf-8"?>
<a:theme xmlns:a="http://schemas.openxmlformats.org/drawingml/2006/main" name="IIBATheme2024-AE">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yle 2021">
      <a:majorFont>
        <a:latin typeface="Roboto Condense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Theme2024-AE" id="{4E410C76-DB19-4E9F-9D6F-6C12591D73B7}" vid="{D9CD413B-2901-4656-B53F-88FEDFB974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239465e-0d41-4339-be12-133145f855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0D54642287354DA8DD1AABE821CB26" ma:contentTypeVersion="18" ma:contentTypeDescription="Create a new document." ma:contentTypeScope="" ma:versionID="008280233426c2163ad9383bf59bde30">
  <xsd:schema xmlns:xsd="http://www.w3.org/2001/XMLSchema" xmlns:xs="http://www.w3.org/2001/XMLSchema" xmlns:p="http://schemas.microsoft.com/office/2006/metadata/properties" xmlns:ns3="a109509f-c385-4be4-b659-2c5d57f6da40" xmlns:ns4="3239465e-0d41-4339-be12-133145f85552" targetNamespace="http://schemas.microsoft.com/office/2006/metadata/properties" ma:root="true" ma:fieldsID="4ed542e6583c858b05b62633af5a3045" ns3:_="" ns4:_="">
    <xsd:import namespace="a109509f-c385-4be4-b659-2c5d57f6da40"/>
    <xsd:import namespace="3239465e-0d41-4339-be12-133145f8555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element ref="ns4:MediaLengthInSeconds"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9509f-c385-4be4-b659-2c5d57f6da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39465e-0d41-4339-be12-133145f8555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4FAC3B-4B81-4598-AF69-395931D210A3}">
  <ds:schemaRefs>
    <ds:schemaRef ds:uri="http://purl.org/dc/elements/1.1/"/>
    <ds:schemaRef ds:uri="http://schemas.microsoft.com/office/2006/metadata/properties"/>
    <ds:schemaRef ds:uri="http://schemas.microsoft.com/office/2006/documentManagement/types"/>
    <ds:schemaRef ds:uri="a109509f-c385-4be4-b659-2c5d57f6da40"/>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3239465e-0d41-4339-be12-133145f85552"/>
  </ds:schemaRefs>
</ds:datastoreItem>
</file>

<file path=customXml/itemProps2.xml><?xml version="1.0" encoding="utf-8"?>
<ds:datastoreItem xmlns:ds="http://schemas.openxmlformats.org/officeDocument/2006/customXml" ds:itemID="{9EBA3B9A-571F-48C7-B851-D0C706A1E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09509f-c385-4be4-b659-2c5d57f6da40"/>
    <ds:schemaRef ds:uri="3239465e-0d41-4339-be12-133145f85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062D2B-5C3C-4ECC-9D26-3733F4E77537}">
  <ds:schemaRefs>
    <ds:schemaRef ds:uri="http://schemas.microsoft.com/sharepoint/v3/contenttype/forms"/>
  </ds:schemaRefs>
</ds:datastoreItem>
</file>

<file path=docMetadata/LabelInfo.xml><?xml version="1.0" encoding="utf-8"?>
<clbl:labelList xmlns:clbl="http://schemas.microsoft.com/office/2020/mipLabelMetadata">
  <clbl:label id="{f7e0726e-c270-4799-89e0-12fb9538386d}" enabled="1" method="Privileged" siteId="{a2729936-c0db-42e4-8c0e-efd8fffd16ab}" removed="0"/>
</clbl:labelList>
</file>

<file path=docProps/app.xml><?xml version="1.0" encoding="utf-8"?>
<Properties xmlns="http://schemas.openxmlformats.org/officeDocument/2006/extended-properties" xmlns:vt="http://schemas.openxmlformats.org/officeDocument/2006/docPropsVTypes">
  <Template>IIBATheme2024-AE</Template>
  <TotalTime>4178</TotalTime>
  <Words>1986</Words>
  <Application>Microsoft Office PowerPoint</Application>
  <PresentationFormat>Widescreen</PresentationFormat>
  <Paragraphs>171</Paragraphs>
  <Slides>23</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IBM Plex Sans</vt:lpstr>
      <vt:lpstr>Roboto Condensed</vt:lpstr>
      <vt:lpstr>Segoe UI</vt:lpstr>
      <vt:lpstr>IIBATheme2024</vt:lpstr>
      <vt:lpstr>IIBATheme2024-AE</vt:lpstr>
      <vt:lpstr>Social media playbook for iiba chapters</vt:lpstr>
      <vt:lpstr>PowerPoint Presentation</vt:lpstr>
      <vt:lpstr>What We’ll Be Covering...</vt:lpstr>
      <vt:lpstr>Optimal posting times on Linkedin</vt:lpstr>
      <vt:lpstr>When’s the Best Time to Post on LinkedIn?</vt:lpstr>
      <vt:lpstr>aUDIENCE ENGAGEMENT</vt:lpstr>
      <vt:lpstr>PowerPoint Presentation</vt:lpstr>
      <vt:lpstr>PowerPoint Presentation</vt:lpstr>
      <vt:lpstr>PowerPoint Presentation</vt:lpstr>
      <vt:lpstr>BEST PRACTICES FOR TAGGING</vt:lpstr>
      <vt:lpstr>PowerPoint Presentation</vt:lpstr>
      <vt:lpstr>Content strategy</vt:lpstr>
      <vt:lpstr>Content strategy 1: content pillars</vt:lpstr>
      <vt:lpstr>Content strategy 1: content pillars</vt:lpstr>
      <vt:lpstr>Content strategy 1: content pillars</vt:lpstr>
      <vt:lpstr>Content strategy 1: content pillars</vt:lpstr>
      <vt:lpstr>Content strategy 1: content pillars</vt:lpstr>
      <vt:lpstr>Content strategy 2: images, videos &amp; link posts (Part 1)</vt:lpstr>
      <vt:lpstr>Content strategy 2: images, videos &amp; link posts (part 2)</vt:lpstr>
      <vt:lpstr>Content strategy 3: Collaborate with other chapters</vt:lpstr>
      <vt:lpstr>Content strategy 4: Provide value</vt:lpstr>
      <vt:lpstr>The End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Lidstone</dc:creator>
  <cp:lastModifiedBy>Jared Gorai</cp:lastModifiedBy>
  <cp:revision>8</cp:revision>
  <dcterms:created xsi:type="dcterms:W3CDTF">2024-12-06T20:38:23Z</dcterms:created>
  <dcterms:modified xsi:type="dcterms:W3CDTF">2025-01-30T21:28:27Z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0x010100DC0D54642287354DA8DD1AABE821CB26</vt:lpwstr>
  </property>
</Properties>
</file>